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an.gregory@mail.utoronto.ca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man7.org/linux/man-pages/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python/cpython" TargetMode="External"/><Relationship Id="rId3" Type="http://schemas.openxmlformats.org/officeDocument/2006/relationships/hyperlink" Target="https://cython.org/" TargetMode="External"/><Relationship Id="rId4" Type="http://schemas.openxmlformats.org/officeDocument/2006/relationships/hyperlink" Target="https://www.modular.com/mojo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cs.utoronto.ca/~trebla/CSCB09-2023-Summer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ummer ’23 TUT1 TA: Ian Gregory – ian.gregory@mail.utoronto.ca"/>
          <p:cNvSpPr txBox="1"/>
          <p:nvPr>
            <p:ph type="body" idx="21"/>
          </p:nvPr>
        </p:nvSpPr>
        <p:spPr>
          <a:xfrm>
            <a:off x="1206498" y="10571026"/>
            <a:ext cx="21971003" cy="1905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Summer ’23</a:t>
            </a:r>
            <a:br/>
            <a:r>
              <a:t>TUT1</a:t>
            </a:r>
            <a:br/>
            <a:r>
              <a:t>TA: Ian Gregory – </a:t>
            </a:r>
            <a:r>
              <a:rPr u="sng">
                <a:solidFill>
                  <a:schemeClr val="accent1">
                    <a:lumOff val="13575"/>
                  </a:schemeClr>
                </a:solidFill>
                <a:hlinkClick r:id="rId2" invalidUrl="" action="" tgtFrame="" tooltip="" history="1" highlightClick="0" endSnd="0"/>
              </a:rPr>
              <a:t>ian.gregory@mail.utoronto.ca</a:t>
            </a:r>
          </a:p>
        </p:txBody>
      </p:sp>
      <p:sp>
        <p:nvSpPr>
          <p:cNvPr id="152" name="CSCB09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CSCB09</a:t>
            </a:r>
          </a:p>
        </p:txBody>
      </p:sp>
      <p:sp>
        <p:nvSpPr>
          <p:cNvPr id="153" name="Lab W2 — The Shell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Lab W2 — The Shell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is is the software tools part of the course"/>
          <p:cNvSpPr txBox="1"/>
          <p:nvPr>
            <p:ph type="body" idx="1"/>
          </p:nvPr>
        </p:nvSpPr>
        <p:spPr>
          <a:xfrm>
            <a:off x="1206500" y="1556706"/>
            <a:ext cx="21971000" cy="78791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pc="-159" sz="8000"/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This is the</a:t>
            </a:r>
            <a:br/>
            <a:r>
              <a:rPr b="1">
                <a:latin typeface="+mn-lt"/>
                <a:ea typeface="+mn-ea"/>
                <a:cs typeface="+mn-cs"/>
                <a:sym typeface="Helvetica Neue"/>
              </a:rPr>
              <a:t>software tools</a:t>
            </a:r>
            <a:br>
              <a:rPr b="1">
                <a:latin typeface="+mn-lt"/>
                <a:ea typeface="+mn-ea"/>
                <a:cs typeface="+mn-cs"/>
                <a:sym typeface="Helvetica Neue"/>
              </a:rPr>
            </a:br>
            <a:r>
              <a:rPr>
                <a:latin typeface="+mn-lt"/>
                <a:ea typeface="+mn-ea"/>
                <a:cs typeface="+mn-cs"/>
                <a:sym typeface="Helvetica Neue"/>
              </a:rPr>
              <a:t>part of the course</a:t>
            </a:r>
          </a:p>
        </p:txBody>
      </p:sp>
      <p:sp>
        <p:nvSpPr>
          <p:cNvPr id="156" name="we will get to systems programming in a couple of weeks (June)"/>
          <p:cNvSpPr txBox="1"/>
          <p:nvPr/>
        </p:nvSpPr>
        <p:spPr>
          <a:xfrm>
            <a:off x="1206500" y="5834013"/>
            <a:ext cx="21971000" cy="8473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pc="-159" sz="8000"/>
            </a:pPr>
            <a:r>
              <a:rPr b="0"/>
              <a:t>we will get to</a:t>
            </a:r>
            <a:br/>
            <a:r>
              <a:t>systems programming</a:t>
            </a:r>
            <a:br>
              <a:rPr b="0">
                <a:latin typeface="Helvetica Neue Medium"/>
                <a:ea typeface="Helvetica Neue Medium"/>
                <a:cs typeface="Helvetica Neue Medium"/>
                <a:sym typeface="Helvetica Neue Medium"/>
              </a:rPr>
            </a:br>
            <a:r>
              <a:rPr b="0"/>
              <a:t>in a couple of weeks (June)</a:t>
            </a:r>
          </a:p>
        </p:txBody>
      </p:sp>
      <p:sp>
        <p:nvSpPr>
          <p:cNvPr id="157" name="Course Geography"/>
          <p:cNvSpPr txBox="1"/>
          <p:nvPr>
            <p:ph type="title" idx="4294967295"/>
          </p:nvPr>
        </p:nvSpPr>
        <p:spPr>
          <a:xfrm>
            <a:off x="1206500" y="952500"/>
            <a:ext cx="21971000" cy="2245519"/>
          </a:xfrm>
          <a:prstGeom prst="rect">
            <a:avLst/>
          </a:prstGeom>
        </p:spPr>
        <p:txBody>
          <a:bodyPr/>
          <a:lstStyle>
            <a:lvl1pPr>
              <a:defRPr spc="-200" sz="10000"/>
            </a:lvl1pPr>
          </a:lstStyle>
          <a:p>
            <a:pPr/>
            <a:r>
              <a:t>Course Geography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What is “the shell”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“the shell”?</a:t>
            </a:r>
          </a:p>
        </p:txBody>
      </p:sp>
      <p:sp>
        <p:nvSpPr>
          <p:cNvPr id="160" name="In the Unix &amp; Linux world, usually a command line interface for starting, stopping, and interacting with programs…"/>
          <p:cNvSpPr txBox="1"/>
          <p:nvPr>
            <p:ph type="body" sz="half" idx="1"/>
          </p:nvPr>
        </p:nvSpPr>
        <p:spPr>
          <a:xfrm>
            <a:off x="1206500" y="2716685"/>
            <a:ext cx="21971000" cy="5659825"/>
          </a:xfrm>
          <a:prstGeom prst="rect">
            <a:avLst/>
          </a:prstGeom>
        </p:spPr>
        <p:txBody>
          <a:bodyPr/>
          <a:lstStyle/>
          <a:p>
            <a:pPr marL="609599" indent="-609599">
              <a:spcBef>
                <a:spcPts val="4000"/>
              </a:spcBef>
              <a:defRPr sz="4400"/>
            </a:pPr>
            <a:r>
              <a:t>In the Unix &amp; Linux world, usually a </a:t>
            </a:r>
            <a:r>
              <a:rPr b="1"/>
              <a:t>command line</a:t>
            </a:r>
            <a:r>
              <a:t> interface for starting, stopping, and interacting with </a:t>
            </a:r>
            <a:r>
              <a:rPr b="1"/>
              <a:t>programs</a:t>
            </a:r>
          </a:p>
          <a:p>
            <a:pPr lvl="1">
              <a:spcBef>
                <a:spcPts val="4000"/>
              </a:spcBef>
              <a:defRPr sz="3600"/>
            </a:pPr>
            <a:r>
              <a:rPr b="1"/>
              <a:t>POSIX</a:t>
            </a:r>
            <a:r>
              <a:t>, a unifying standard for Unix-like systems, specifies behaviour of the default shell, called </a:t>
            </a:r>
            <a:r>
              <a:rPr>
                <a:latin typeface="Menlo Regular"/>
                <a:ea typeface="Menlo Regular"/>
                <a:cs typeface="Menlo Regular"/>
                <a:sym typeface="Menlo Regular"/>
              </a:rPr>
              <a:t>sh</a:t>
            </a:r>
          </a:p>
          <a:p>
            <a:pPr lvl="1">
              <a:spcBef>
                <a:spcPts val="4000"/>
              </a:spcBef>
              <a:defRPr sz="3600"/>
            </a:pPr>
            <a:r>
              <a:t>Interactive use is often done through a </a:t>
            </a:r>
            <a:r>
              <a:rPr b="1"/>
              <a:t>terminal emulator</a:t>
            </a:r>
            <a:r>
              <a:t> program</a:t>
            </a:r>
            <a:br/>
            <a:r>
              <a:t>(</a:t>
            </a:r>
            <a:r>
              <a:rPr b="1"/>
              <a:t>terminal</a:t>
            </a:r>
            <a:r>
              <a:t> for short)</a:t>
            </a:r>
          </a:p>
          <a:p>
            <a:pPr lvl="2">
              <a:lnSpc>
                <a:spcPct val="100000"/>
              </a:lnSpc>
              <a:spcBef>
                <a:spcPts val="2600"/>
              </a:spcBef>
              <a:defRPr sz="3600"/>
            </a:pPr>
            <a:r>
              <a:rPr b="1"/>
              <a:t>Q:</a:t>
            </a:r>
            <a:r>
              <a:t> </a:t>
            </a:r>
            <a:r>
              <a:rPr i="1"/>
              <a:t>emulator</a:t>
            </a:r>
            <a:r>
              <a:t>? What is being emulated?</a:t>
            </a:r>
            <a:br/>
            <a:r>
              <a:rPr b="1"/>
              <a:t>A:</a:t>
            </a:r>
            <a:r>
              <a:t> Ancient thin-client hardware devices called </a:t>
            </a:r>
            <a:r>
              <a:rPr i="1"/>
              <a:t>terminals</a:t>
            </a:r>
            <a:r>
              <a:t>; this is a VT100 →</a:t>
            </a:r>
          </a:p>
        </p:txBody>
      </p:sp>
      <p:pic>
        <p:nvPicPr>
          <p:cNvPr id="161" name="1920px-DEC_VT100_terminal_transparent.png" descr="1920px-DEC_VT100_terminal_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66747" y="5546597"/>
            <a:ext cx="3868095" cy="343293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“Shell” refers more generally to user interfaces that provide direct interaction with the operating system…"/>
          <p:cNvSpPr txBox="1"/>
          <p:nvPr/>
        </p:nvSpPr>
        <p:spPr>
          <a:xfrm>
            <a:off x="1206500" y="8707532"/>
            <a:ext cx="16802397" cy="4571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09599" indent="-609599" algn="l">
              <a:lnSpc>
                <a:spcPct val="90000"/>
              </a:lnSpc>
              <a:spcBef>
                <a:spcPts val="4000"/>
              </a:spcBef>
              <a:buSzPct val="123000"/>
              <a:buChar char="•"/>
              <a:defRPr sz="4400"/>
            </a:pPr>
            <a:r>
              <a:t>“Shell” refers more generally to user interfaces that provide </a:t>
            </a:r>
            <a:r>
              <a:rPr b="1"/>
              <a:t>direct interaction with the operating system</a:t>
            </a:r>
          </a:p>
          <a:p>
            <a:pPr lvl="1" marL="12192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3600"/>
            </a:pPr>
            <a:r>
              <a:t>It’s the pleasant, “outside” part of the OS, which most people see and use</a:t>
            </a:r>
          </a:p>
          <a:p>
            <a:pPr lvl="1" marL="12192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3600"/>
            </a:pPr>
            <a:r>
              <a:t>e.g., </a:t>
            </a:r>
            <a:r>
              <a:rPr b="1"/>
              <a:t>Windows Shell</a:t>
            </a:r>
            <a:r>
              <a:t> means the Windows desktop UI</a:t>
            </a:r>
          </a:p>
          <a:p>
            <a:pPr lvl="1" marL="1219200" indent="-609600" algn="l">
              <a:lnSpc>
                <a:spcPct val="90000"/>
              </a:lnSpc>
              <a:spcBef>
                <a:spcPts val="3000"/>
              </a:spcBef>
              <a:buSzPct val="123000"/>
              <a:buChar char="•"/>
              <a:defRPr sz="3600"/>
            </a:pPr>
            <a:r>
              <a:t>Command-line interfaces are user interfaces!</a:t>
            </a:r>
          </a:p>
        </p:txBody>
      </p:sp>
      <p:pic>
        <p:nvPicPr>
          <p:cNvPr id="163" name="snail-shell.jpg" descr="snail-shell.jpg"/>
          <p:cNvPicPr>
            <a:picLocks noChangeAspect="1"/>
          </p:cNvPicPr>
          <p:nvPr/>
        </p:nvPicPr>
        <p:blipFill>
          <a:blip r:embed="rId3">
            <a:extLst/>
          </a:blip>
          <a:srcRect l="913" t="741" r="7895" b="743"/>
          <a:stretch>
            <a:fillRect/>
          </a:stretch>
        </p:blipFill>
        <p:spPr>
          <a:xfrm>
            <a:off x="18266746" y="10138396"/>
            <a:ext cx="3867944" cy="2348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7296" y="0"/>
                </a:moveTo>
                <a:cubicBezTo>
                  <a:pt x="5173" y="0"/>
                  <a:pt x="3901" y="0"/>
                  <a:pt x="3052" y="555"/>
                </a:cubicBezTo>
                <a:cubicBezTo>
                  <a:pt x="1790" y="1311"/>
                  <a:pt x="796" y="2949"/>
                  <a:pt x="337" y="5027"/>
                </a:cubicBezTo>
                <a:cubicBezTo>
                  <a:pt x="43" y="6096"/>
                  <a:pt x="0" y="8492"/>
                  <a:pt x="0" y="10802"/>
                </a:cubicBezTo>
                <a:cubicBezTo>
                  <a:pt x="0" y="13112"/>
                  <a:pt x="43" y="15504"/>
                  <a:pt x="337" y="16573"/>
                </a:cubicBezTo>
                <a:cubicBezTo>
                  <a:pt x="796" y="18651"/>
                  <a:pt x="1790" y="20289"/>
                  <a:pt x="3052" y="21045"/>
                </a:cubicBezTo>
                <a:cubicBezTo>
                  <a:pt x="3901" y="21600"/>
                  <a:pt x="5173" y="21600"/>
                  <a:pt x="7296" y="21600"/>
                </a:cubicBezTo>
                <a:lnTo>
                  <a:pt x="14304" y="21600"/>
                </a:lnTo>
                <a:cubicBezTo>
                  <a:pt x="16427" y="21600"/>
                  <a:pt x="17701" y="21600"/>
                  <a:pt x="18550" y="21045"/>
                </a:cubicBezTo>
                <a:cubicBezTo>
                  <a:pt x="19812" y="20289"/>
                  <a:pt x="20804" y="18651"/>
                  <a:pt x="21263" y="16573"/>
                </a:cubicBezTo>
                <a:cubicBezTo>
                  <a:pt x="21557" y="15504"/>
                  <a:pt x="21600" y="13112"/>
                  <a:pt x="21600" y="10802"/>
                </a:cubicBezTo>
                <a:cubicBezTo>
                  <a:pt x="21600" y="8492"/>
                  <a:pt x="21557" y="6096"/>
                  <a:pt x="21263" y="5027"/>
                </a:cubicBezTo>
                <a:cubicBezTo>
                  <a:pt x="20804" y="2949"/>
                  <a:pt x="19812" y="1311"/>
                  <a:pt x="18550" y="555"/>
                </a:cubicBezTo>
                <a:cubicBezTo>
                  <a:pt x="17701" y="0"/>
                  <a:pt x="16427" y="0"/>
                  <a:pt x="14304" y="0"/>
                </a:cubicBezTo>
                <a:lnTo>
                  <a:pt x="7296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How to use the she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use the shell</a:t>
            </a:r>
          </a:p>
        </p:txBody>
      </p:sp>
      <p:sp>
        <p:nvSpPr>
          <p:cNvPr id="166" name="Working directory: Directory (folder) where files will be found when issuing a command…"/>
          <p:cNvSpPr txBox="1"/>
          <p:nvPr>
            <p:ph type="body" idx="1"/>
          </p:nvPr>
        </p:nvSpPr>
        <p:spPr>
          <a:xfrm>
            <a:off x="1206500" y="2716685"/>
            <a:ext cx="21971000" cy="9792687"/>
          </a:xfrm>
          <a:prstGeom prst="rect">
            <a:avLst/>
          </a:prstGeom>
        </p:spPr>
        <p:txBody>
          <a:bodyPr/>
          <a:lstStyle/>
          <a:p>
            <a:pPr marL="609599" indent="-609599">
              <a:spcBef>
                <a:spcPts val="3600"/>
              </a:spcBef>
              <a:defRPr b="1" sz="4200"/>
            </a:pPr>
            <a:r>
              <a:t>Working directory:</a:t>
            </a:r>
            <a:r>
              <a:rPr b="0"/>
              <a:t> Directory (folder) where files will be found when issuing a command</a:t>
            </a:r>
            <a:endParaRPr b="0"/>
          </a:p>
          <a:p>
            <a:pPr lvl="1">
              <a:spcBef>
                <a:spcPts val="3600"/>
              </a:spcBef>
              <a:defRPr b="1" sz="3600"/>
            </a:pPr>
            <a:r>
              <a:rPr b="0">
                <a:latin typeface="Menlo Regular"/>
                <a:ea typeface="Menlo Regular"/>
                <a:cs typeface="Menlo Regular"/>
                <a:sym typeface="Menlo Regular"/>
              </a:rPr>
              <a:t>cd</a:t>
            </a:r>
            <a:r>
              <a:rPr b="0"/>
              <a:t>: change [working] directory</a:t>
            </a:r>
            <a:endParaRPr b="0"/>
          </a:p>
          <a:p>
            <a:pPr lvl="1">
              <a:spcBef>
                <a:spcPts val="2400"/>
              </a:spcBef>
              <a:defRPr b="1" sz="3600"/>
            </a:pPr>
            <a:r>
              <a:rPr b="0">
                <a:latin typeface="Menlo Regular"/>
                <a:ea typeface="Menlo Regular"/>
                <a:cs typeface="Menlo Regular"/>
                <a:sym typeface="Menlo Regular"/>
              </a:rPr>
              <a:t>pwd</a:t>
            </a:r>
            <a:r>
              <a:rPr b="0"/>
              <a:t>: print working directory</a:t>
            </a:r>
          </a:p>
          <a:p>
            <a:pPr marL="609599" indent="-609599">
              <a:spcBef>
                <a:spcPts val="3600"/>
              </a:spcBef>
              <a:defRPr sz="4200"/>
            </a:pPr>
            <a:r>
              <a:t>Scroll through </a:t>
            </a:r>
            <a:r>
              <a:rPr b="1"/>
              <a:t>history</a:t>
            </a:r>
            <a:r>
              <a:t> to see or repeat a previous command: </a:t>
            </a:r>
            <a:r>
              <a:rPr b="1"/>
              <a:t>↑</a:t>
            </a:r>
            <a:r>
              <a:t> and </a:t>
            </a:r>
            <a:r>
              <a:rPr b="1"/>
              <a:t>↓</a:t>
            </a:r>
            <a:r>
              <a:t> keys</a:t>
            </a:r>
          </a:p>
          <a:p>
            <a:pPr marL="609599" indent="-609599">
              <a:spcBef>
                <a:spcPts val="3600"/>
              </a:spcBef>
              <a:defRPr sz="4200"/>
            </a:pPr>
            <a:r>
              <a:t>Ask the running program to terminate: </a:t>
            </a:r>
            <a:r>
              <a:rPr b="1"/>
              <a:t>Ctrl+C / ⌃C</a:t>
            </a:r>
            <a:endParaRPr b="1"/>
          </a:p>
          <a:p>
            <a:pPr marL="609599" indent="-609599">
              <a:spcBef>
                <a:spcPts val="3600"/>
              </a:spcBef>
              <a:defRPr sz="4200"/>
            </a:pPr>
            <a:r>
              <a:t>Basic documentation for most commands is available in </a:t>
            </a:r>
            <a:r>
              <a:rPr b="1"/>
              <a:t>man pages</a:t>
            </a:r>
          </a:p>
          <a:p>
            <a:pPr lvl="1">
              <a:spcBef>
                <a:spcPts val="3600"/>
              </a:spcBef>
              <a:defRPr sz="3600"/>
            </a:pPr>
            <a:r>
              <a:t>type </a:t>
            </a:r>
            <a:r>
              <a:rPr>
                <a:latin typeface="Menlo Regular"/>
                <a:ea typeface="Menlo Regular"/>
                <a:cs typeface="Menlo Regular"/>
                <a:sym typeface="Menlo Regular"/>
              </a:rPr>
              <a:t>man </a:t>
            </a:r>
            <a:r>
              <a:rPr i="1">
                <a:latin typeface="Menlo Regular"/>
                <a:ea typeface="Menlo Regular"/>
                <a:cs typeface="Menlo Regular"/>
                <a:sym typeface="Menlo Regular"/>
              </a:rPr>
              <a:t>cmd</a:t>
            </a:r>
            <a:r>
              <a:t> into the shell</a:t>
            </a:r>
          </a:p>
          <a:p>
            <a:pPr lvl="2">
              <a:spcBef>
                <a:spcPts val="3600"/>
              </a:spcBef>
              <a:defRPr sz="3600"/>
            </a:pPr>
            <a:r>
              <a:t>(or google that phrase; </a:t>
            </a:r>
            <a:r>
              <a:rPr u="sng">
                <a:solidFill>
                  <a:schemeClr val="accent1">
                    <a:lumOff val="13575"/>
                  </a:schemeClr>
                </a:solidFill>
                <a:hlinkClick r:id="rId2" invalidUrl="" action="" tgtFrame="" tooltip="" history="1" highlightClick="0" endSnd="0"/>
              </a:rPr>
              <a:t>man7.org</a:t>
            </a:r>
            <a:r>
              <a:t> is maintained by the author of our textbook)</a:t>
            </a:r>
          </a:p>
          <a:p>
            <a:pPr lvl="1">
              <a:spcBef>
                <a:spcPts val="3600"/>
              </a:spcBef>
              <a:defRPr sz="3600"/>
            </a:pPr>
            <a:r>
              <a:t>“</a:t>
            </a:r>
            <a:r>
              <a:rPr b="1"/>
              <a:t>man</a:t>
            </a:r>
            <a:r>
              <a:t>” is </a:t>
            </a:r>
            <a:r>
              <a:t>an </a:t>
            </a:r>
            <a:r>
              <a:rPr sz="2200"/>
              <a:t>(unfortunate)</a:t>
            </a:r>
            <a:r>
              <a:t> abbreviation for </a:t>
            </a:r>
            <a:r>
              <a:rPr b="1"/>
              <a:t>(instruction) manual</a:t>
            </a:r>
          </a:p>
          <a:p>
            <a:pPr lvl="2">
              <a:spcBef>
                <a:spcPts val="3600"/>
              </a:spcBef>
              <a:defRPr sz="3400"/>
            </a:pPr>
            <a:r>
              <a:t>presumably from when technology came with comprehensive paper books detailing how to use it :’)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How the pieces fit together – Intro slide 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the pieces fit together – Intro slide 9</a:t>
            </a:r>
          </a:p>
        </p:txBody>
      </p:sp>
      <p:pic>
        <p:nvPicPr>
          <p:cNvPr id="169" name="Screen Shot 2023-05-13 at 10.46.20 PM.png" descr="Screen Shot 2023-05-13 at 10.46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7945" y="2716685"/>
            <a:ext cx="16148110" cy="10595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mall aside — What really is sh (the Linux shell)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pc="-91" sz="4600"/>
              <a:t>small aside — </a:t>
            </a:r>
            <a:r>
              <a:t>What really </a:t>
            </a:r>
            <a:r>
              <a:rPr i="1"/>
              <a:t>is</a:t>
            </a:r>
            <a:r>
              <a:t> </a:t>
            </a:r>
            <a:r>
              <a:rPr>
                <a:latin typeface="Menlo Regular"/>
                <a:ea typeface="Menlo Regular"/>
                <a:cs typeface="Menlo Regular"/>
                <a:sym typeface="Menlo Regular"/>
              </a:rPr>
              <a:t>sh</a:t>
            </a:r>
            <a:r>
              <a:t> (the Linux shell)?</a:t>
            </a:r>
          </a:p>
        </p:txBody>
      </p:sp>
      <p:sp>
        <p:nvSpPr>
          <p:cNvPr id="172" name="Initially: Interactive command line processor…"/>
          <p:cNvSpPr txBox="1"/>
          <p:nvPr>
            <p:ph type="body" idx="1"/>
          </p:nvPr>
        </p:nvSpPr>
        <p:spPr>
          <a:xfrm>
            <a:off x="1206500" y="2716685"/>
            <a:ext cx="21971000" cy="11319649"/>
          </a:xfrm>
          <a:prstGeom prst="rect">
            <a:avLst/>
          </a:prstGeom>
        </p:spPr>
        <p:txBody>
          <a:bodyPr/>
          <a:lstStyle/>
          <a:p>
            <a:pPr marL="609599" indent="-609599">
              <a:spcBef>
                <a:spcPts val="3600"/>
              </a:spcBef>
              <a:defRPr b="1" sz="4200"/>
            </a:pPr>
            <a:r>
              <a:rPr b="0"/>
              <a:t>Initially: </a:t>
            </a:r>
            <a:r>
              <a:t>Interactive command line processor</a:t>
            </a:r>
          </a:p>
          <a:p>
            <a:pPr marL="609599" indent="-609599">
              <a:spcBef>
                <a:spcPts val="3600"/>
              </a:spcBef>
              <a:defRPr b="1" sz="4200"/>
            </a:pPr>
            <a:r>
              <a:rPr b="0"/>
              <a:t>But also: </a:t>
            </a:r>
            <a:r>
              <a:t>High-level, interpreted programming language</a:t>
            </a:r>
            <a:endParaRPr b="0"/>
          </a:p>
          <a:p>
            <a:pPr lvl="1" marL="1219200" indent="-609600">
              <a:spcBef>
                <a:spcPts val="3600"/>
              </a:spcBef>
              <a:defRPr b="1" i="1" sz="3600"/>
            </a:pPr>
            <a:r>
              <a:rPr b="0"/>
              <a:t>high-level</a:t>
            </a:r>
            <a:r>
              <a:rPr b="0" i="0"/>
              <a:t>: hides irrelevant implementation details—in particular, it does all the talking to the operating system kernel</a:t>
            </a:r>
            <a:endParaRPr b="0" i="0"/>
          </a:p>
          <a:p>
            <a:pPr lvl="2">
              <a:spcBef>
                <a:spcPts val="3600"/>
              </a:spcBef>
              <a:defRPr b="1" i="1" sz="3600"/>
            </a:pPr>
            <a:r>
              <a:rPr b="0" i="0"/>
              <a:t>we will do this ourselves in a few weeks (</a:t>
            </a:r>
            <a:r>
              <a:rPr i="0"/>
              <a:t>systems programming</a:t>
            </a:r>
            <a:r>
              <a:rPr b="0" i="0"/>
              <a:t>)</a:t>
            </a:r>
            <a:endParaRPr b="0" i="0"/>
          </a:p>
          <a:p>
            <a:pPr lvl="1" marL="1219200" indent="-609600">
              <a:spcBef>
                <a:spcPts val="3600"/>
              </a:spcBef>
              <a:defRPr b="1" i="1" sz="3600"/>
            </a:pPr>
            <a:r>
              <a:rPr b="0"/>
              <a:t>interpreted</a:t>
            </a:r>
            <a:r>
              <a:rPr b="0" i="0"/>
              <a:t>: program called an </a:t>
            </a:r>
            <a:r>
              <a:rPr i="0"/>
              <a:t>interpreter</a:t>
            </a:r>
            <a:r>
              <a:rPr b="0" i="0"/>
              <a:t> reads and immediately executes programs</a:t>
            </a:r>
            <a:endParaRPr b="0" i="0"/>
          </a:p>
          <a:p>
            <a:pPr lvl="2">
              <a:spcBef>
                <a:spcPts val="3600"/>
              </a:spcBef>
              <a:defRPr b="1" i="1" sz="3600"/>
            </a:pPr>
            <a:r>
              <a:rPr b="0" i="0"/>
              <a:t>easy to implement and use, and extremely flexible, at the cost of performance—no upfront program optimization, and interpreters eat CPU cycles for breakfast</a:t>
            </a:r>
            <a:endParaRPr b="0" i="0"/>
          </a:p>
          <a:p>
            <a:pPr lvl="2">
              <a:spcBef>
                <a:spcPts val="3600"/>
              </a:spcBef>
              <a:defRPr b="1" i="1" sz="3600"/>
            </a:pPr>
            <a:r>
              <a:rPr b="0" i="0"/>
              <a:t>a familiar example: Python (with </a:t>
            </a:r>
            <a:r>
              <a:rPr i="0" u="sng">
                <a:solidFill>
                  <a:schemeClr val="accent1">
                    <a:lumOff val="13575"/>
                  </a:schemeClr>
                </a:solidFill>
                <a:hlinkClick r:id="rId2" invalidUrl="" action="" tgtFrame="" tooltip="" history="1" highlightClick="0" endSnd="0"/>
              </a:rPr>
              <a:t>CPython</a:t>
            </a:r>
            <a:r>
              <a:rPr b="0" i="0"/>
              <a:t> as the interpreter)</a:t>
            </a:r>
            <a:endParaRPr b="0" i="0"/>
          </a:p>
          <a:p>
            <a:pPr lvl="2">
              <a:spcBef>
                <a:spcPts val="3600"/>
              </a:spcBef>
              <a:defRPr b="1" i="1" sz="3600"/>
            </a:pPr>
            <a:r>
              <a:rPr b="0" i="0"/>
              <a:t>contrast with </a:t>
            </a:r>
            <a:r>
              <a:rPr i="0"/>
              <a:t>compiling</a:t>
            </a:r>
            <a:r>
              <a:rPr b="0" i="0"/>
              <a:t> code upfront (as often done for C, Rust, Java, Scala, Swift, …)</a:t>
            </a:r>
            <a:endParaRPr b="0" i="0"/>
          </a:p>
          <a:p>
            <a:pPr lvl="3">
              <a:spcBef>
                <a:spcPts val="3600"/>
              </a:spcBef>
              <a:defRPr b="1" i="1" sz="3600"/>
            </a:pPr>
            <a:r>
              <a:rPr b="0" i="0"/>
              <a:t>Python can also be compiled; see </a:t>
            </a:r>
            <a:r>
              <a:rPr i="0" u="sng">
                <a:solidFill>
                  <a:schemeClr val="accent1">
                    <a:lumOff val="13575"/>
                  </a:schemeClr>
                </a:solidFill>
                <a:hlinkClick r:id="rId3" invalidUrl="" action="" tgtFrame="" tooltip="" history="1" highlightClick="0" endSnd="0"/>
              </a:rPr>
              <a:t>Cython</a:t>
            </a:r>
            <a:r>
              <a:rPr b="0" i="0"/>
              <a:t>, or the recently announced and much-hyped </a:t>
            </a:r>
            <a:r>
              <a:rPr i="0" u="sng">
                <a:solidFill>
                  <a:schemeClr val="accent1">
                    <a:lumOff val="13575"/>
                  </a:schemeClr>
                </a:solidFill>
                <a:hlinkClick r:id="rId4" invalidUrl="" action="" tgtFrame="" tooltip="" history="1" highlightClick="0" endSnd="0"/>
              </a:rPr>
              <a:t>Mojo</a:t>
            </a:r>
            <a:r>
              <a:rPr b="0" i="0"/>
              <a:t> language</a:t>
            </a:r>
            <a:endParaRPr b="0" i="0"/>
          </a:p>
          <a:p>
            <a:pPr lvl="1" marL="1219200" indent="-609600">
              <a:spcBef>
                <a:spcPts val="3600"/>
              </a:spcBef>
              <a:defRPr b="1" i="1" sz="3600"/>
            </a:pPr>
            <a:r>
              <a:rPr b="0" i="0"/>
              <a:t>You will see how to write </a:t>
            </a:r>
            <a:r>
              <a:rPr i="0"/>
              <a:t>shell scripts</a:t>
            </a:r>
            <a:r>
              <a:rPr b="0" i="0"/>
              <a:t> (i.e., programs) in lecture this week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ab W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Lab W2</a:t>
            </a:r>
          </a:p>
        </p:txBody>
      </p:sp>
      <p:sp>
        <p:nvSpPr>
          <p:cNvPr id="175" name="Exercises to help you get comfortable working with the Linux command shell…"/>
          <p:cNvSpPr txBox="1"/>
          <p:nvPr>
            <p:ph type="body" idx="1"/>
          </p:nvPr>
        </p:nvSpPr>
        <p:spPr>
          <a:xfrm>
            <a:off x="1206500" y="2716685"/>
            <a:ext cx="21971000" cy="979268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600"/>
              </a:spcBef>
            </a:pPr>
            <a:r>
              <a:t>Exercises to help you get comfortable working with the Linux command shell</a:t>
            </a:r>
          </a:p>
          <a:p>
            <a:pPr>
              <a:spcBef>
                <a:spcPts val="3600"/>
              </a:spcBef>
            </a:pPr>
            <a:r>
              <a:t>Instructions on the course website (linked from Quercus)</a:t>
            </a:r>
            <a:br/>
            <a:r>
              <a:rPr u="sng">
                <a:solidFill>
                  <a:schemeClr val="accent1">
                    <a:lumOff val="13575"/>
                  </a:schemeClr>
                </a:solidFill>
                <a:hlinkClick r:id="rId2" invalidUrl="" action="" tgtFrame="" tooltip="" history="1" highlightClick="0" endSnd="0"/>
              </a:rPr>
              <a:t>https://www.cs.utoronto.ca/~trebla/CSCB09-2023-Summer/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