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7" name="Body Level One…"/>
          <p:cNvSpPr txBox="1"/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lose-up of wild plants growing between rocks"/>
          <p:cNvSpPr/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Large rock formation under dark clouds with a dirt road in the foreground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Close-up of a wild plant growing between lava rocks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waterfall surrounded by a green rocky landscape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reen, hilly landscape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Moss-covered rocks"/>
          <p:cNvSpPr/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Large rock formation under dark clouds with a dirt road in the foreground"/>
          <p:cNvSpPr/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an.gregory@mail.utoronto.ca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ummer ’23 TUT1 TA: Ian Gregory – ian.gregory@mail.utoronto.ca"/>
          <p:cNvSpPr txBox="1"/>
          <p:nvPr>
            <p:ph type="body" idx="21"/>
          </p:nvPr>
        </p:nvSpPr>
        <p:spPr>
          <a:xfrm>
            <a:off x="1206498" y="10571026"/>
            <a:ext cx="21971003" cy="1905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Summer ’23</a:t>
            </a:r>
            <a:br/>
            <a:r>
              <a:t>TUT1</a:t>
            </a:r>
            <a:br/>
            <a:r>
              <a:t>TA: Ian Gregory – </a:t>
            </a:r>
            <a:r>
              <a:rPr u="sng">
                <a:solidFill>
                  <a:schemeClr val="accent1">
                    <a:lumOff val="13575"/>
                  </a:schemeClr>
                </a:solidFill>
                <a:hlinkClick r:id="rId2" invalidUrl="" action="" tgtFrame="" tooltip="" history="1" highlightClick="0" endSnd="0"/>
              </a:rPr>
              <a:t>ian.gregory@mail.utoronto.ca</a:t>
            </a:r>
          </a:p>
        </p:txBody>
      </p:sp>
      <p:sp>
        <p:nvSpPr>
          <p:cNvPr id="152" name="CSCB09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CSCB09</a:t>
            </a:r>
          </a:p>
        </p:txBody>
      </p:sp>
      <p:sp>
        <p:nvSpPr>
          <p:cNvPr id="153" name="Lab W5 — Debugging Memory Errors in C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 W5 — Debugging Memory Errors in 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Memory Regions 1/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21602700" algn="r"/>
              </a:tabLst>
            </a:lvl1pPr>
          </a:lstStyle>
          <a:p>
            <a:pPr/>
            <a:r>
              <a:t>Memory Regions	1/5</a:t>
            </a:r>
          </a:p>
        </p:txBody>
      </p:sp>
      <p:sp>
        <p:nvSpPr>
          <p:cNvPr id="156" name="Static data…"/>
          <p:cNvSpPr txBox="1"/>
          <p:nvPr>
            <p:ph type="body" idx="1"/>
          </p:nvPr>
        </p:nvSpPr>
        <p:spPr>
          <a:xfrm>
            <a:off x="1206499" y="2716685"/>
            <a:ext cx="21971002" cy="10876489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200"/>
              </a:spcBef>
            </a:pPr>
            <a:r>
              <a:rPr i="1"/>
              <a:t>Static data</a:t>
            </a:r>
            <a:endParaRPr i="1"/>
          </a:p>
          <a:p>
            <a:pPr lvl="1" marL="1092200" indent="-482600">
              <a:spcBef>
                <a:spcPts val="3200"/>
              </a:spcBef>
              <a:defRPr sz="3800"/>
            </a:pPr>
            <a:r>
              <a:t>“Text” – machine code</a:t>
            </a:r>
          </a:p>
          <a:p>
            <a:pPr lvl="1" marL="1092200" indent="-482600">
              <a:spcBef>
                <a:spcPts val="3200"/>
              </a:spcBef>
              <a:defRPr sz="3800"/>
            </a:pPr>
            <a:r>
              <a:t>“Global” / “Data” – global variables, nontrivial constants (arrays, structs)</a:t>
            </a:r>
          </a:p>
          <a:p>
            <a:pPr>
              <a:spcBef>
                <a:spcPts val="3200"/>
              </a:spcBef>
            </a:pPr>
            <a:r>
              <a:rPr i="1"/>
              <a:t>Stack</a:t>
            </a:r>
            <a:r>
              <a:t> (of </a:t>
            </a:r>
            <a:r>
              <a:rPr i="1"/>
              <a:t>frames</a:t>
            </a:r>
            <a:r>
              <a:t>)</a:t>
            </a:r>
          </a:p>
          <a:p>
            <a:pPr lvl="1" marL="1092200" indent="-482600">
              <a:spcBef>
                <a:spcPts val="3200"/>
              </a:spcBef>
            </a:pPr>
            <a:r>
              <a:rPr sz="3800"/>
              <a:t>You learned how this works in A48!</a:t>
            </a:r>
            <a:endParaRPr sz="3800"/>
          </a:p>
          <a:p>
            <a:pPr lvl="2" marL="1683657" indent="-464457">
              <a:spcBef>
                <a:spcPts val="3200"/>
              </a:spcBef>
              <a:defRPr sz="4200"/>
            </a:pPr>
            <a:r>
              <a:rPr sz="3200"/>
              <a:t>(If from another campus, look up </a:t>
            </a:r>
            <a:r>
              <a:rPr i="1" sz="3200"/>
              <a:t>program stack</a:t>
            </a:r>
            <a:r>
              <a:rPr sz="3200"/>
              <a:t> or similar terms)</a:t>
            </a:r>
          </a:p>
          <a:p>
            <a:pPr lvl="1">
              <a:spcBef>
                <a:spcPts val="3200"/>
              </a:spcBef>
              <a:defRPr sz="3800"/>
            </a:pPr>
            <a:r>
              <a:t>Limited space (and running out is called a </a:t>
            </a:r>
            <a:r>
              <a:rPr i="1"/>
              <a:t>stack overflow</a:t>
            </a:r>
            <a:r>
              <a:t>)</a:t>
            </a:r>
          </a:p>
          <a:p>
            <a:pPr>
              <a:spcBef>
                <a:spcPts val="3200"/>
              </a:spcBef>
            </a:pPr>
            <a:r>
              <a:rPr i="1"/>
              <a:t>Heap</a:t>
            </a:r>
            <a:r>
              <a:t> / dynamic allocations</a:t>
            </a:r>
          </a:p>
          <a:p>
            <a:pPr lvl="1">
              <a:spcBef>
                <a:spcPts val="3200"/>
              </a:spcBef>
              <a:defRPr sz="3800"/>
            </a:pPr>
            <a:r>
              <a:rPr b="1"/>
              <a:t>Not</a:t>
            </a:r>
            <a:r>
              <a:t> a heap data structure (the CSCB63 sense)</a:t>
            </a:r>
          </a:p>
          <a:p>
            <a:pPr lvl="1" marL="1092200" indent="-482600">
              <a:spcBef>
                <a:spcPts val="3200"/>
              </a:spcBef>
            </a:pPr>
            <a:r>
              <a:rPr sz="3800"/>
              <a:t>Can use nearly all physical memory / DRAM, and then some</a:t>
            </a:r>
          </a:p>
          <a:p>
            <a:pPr lvl="2" marL="1701800" indent="-482600">
              <a:spcBef>
                <a:spcPts val="3200"/>
              </a:spcBef>
            </a:pPr>
            <a:r>
              <a:rPr sz="3800"/>
              <a:t>CSCC69 (Operating Systems) will teach you how!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tatic Data 1/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21602700" algn="r"/>
              </a:tabLst>
            </a:lvl1pPr>
          </a:lstStyle>
          <a:p>
            <a:pPr/>
            <a:r>
              <a:t>Static Data	1/2</a:t>
            </a:r>
          </a:p>
        </p:txBody>
      </p:sp>
      <p:sp>
        <p:nvSpPr>
          <p:cNvPr id="159" name="Stored in program executables and dynamic libraries…"/>
          <p:cNvSpPr txBox="1"/>
          <p:nvPr>
            <p:ph type="body" idx="1"/>
          </p:nvPr>
        </p:nvSpPr>
        <p:spPr>
          <a:xfrm>
            <a:off x="1206500" y="3478685"/>
            <a:ext cx="21971000" cy="979268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</a:pPr>
            <a:r>
              <a:t>Stored in program </a:t>
            </a:r>
            <a:r>
              <a:rPr b="1"/>
              <a:t>executables</a:t>
            </a:r>
            <a:r>
              <a:t> and </a:t>
            </a:r>
            <a:r>
              <a:rPr b="1"/>
              <a:t>dynamic libraries</a:t>
            </a:r>
          </a:p>
          <a:p>
            <a:pPr lvl="1">
              <a:spcBef>
                <a:spcPts val="3600"/>
              </a:spcBef>
            </a:pPr>
            <a:r>
              <a:t>An </a:t>
            </a:r>
            <a:r>
              <a:rPr i="1"/>
              <a:t>executable file</a:t>
            </a:r>
            <a:r>
              <a:t> is what you think it is</a:t>
            </a:r>
          </a:p>
          <a:p>
            <a:pPr lvl="2">
              <a:spcBef>
                <a:spcPts val="3600"/>
              </a:spcBef>
            </a:pPr>
            <a:r>
              <a:t>Unix: file with </a:t>
            </a:r>
            <a:r>
              <a:rPr b="1" i="1"/>
              <a:t>execute</a:t>
            </a:r>
            <a:r>
              <a:rPr b="1"/>
              <a:t> permission</a:t>
            </a:r>
            <a:r>
              <a:t> granted (extensionless/</a:t>
            </a:r>
            <a:r>
              <a:rPr i="1"/>
              <a:t>.sh/.py/</a:t>
            </a:r>
            <a:r>
              <a:t>…)</a:t>
            </a:r>
          </a:p>
          <a:p>
            <a:pPr lvl="2">
              <a:spcBef>
                <a:spcPts val="3600"/>
              </a:spcBef>
            </a:pPr>
            <a:r>
              <a:t>Windows: </a:t>
            </a:r>
            <a:r>
              <a:rPr b="1" i="1"/>
              <a:t>.exe</a:t>
            </a:r>
            <a:r>
              <a:t> file</a:t>
            </a:r>
          </a:p>
          <a:p>
            <a:pPr lvl="1">
              <a:spcBef>
                <a:spcPts val="3600"/>
              </a:spcBef>
            </a:pPr>
            <a:r>
              <a:t>A </a:t>
            </a:r>
            <a:r>
              <a:rPr i="1"/>
              <a:t>dynamic library</a:t>
            </a:r>
            <a:r>
              <a:t> is code that can be loaded </a:t>
            </a:r>
            <a:r>
              <a:rPr i="1"/>
              <a:t>dynamically</a:t>
            </a:r>
            <a:r>
              <a:t>; that is, </a:t>
            </a:r>
            <a:r>
              <a:rPr i="1"/>
              <a:t>at runtime</a:t>
            </a:r>
            <a:endParaRPr i="1"/>
          </a:p>
          <a:p>
            <a:pPr lvl="2">
              <a:spcBef>
                <a:spcPts val="3600"/>
              </a:spcBef>
            </a:pPr>
            <a:r>
              <a:t>Unix convention: </a:t>
            </a:r>
            <a:r>
              <a:rPr b="1" i="1"/>
              <a:t>.so</a:t>
            </a:r>
            <a:r>
              <a:t> (</a:t>
            </a:r>
            <a:r>
              <a:rPr b="1"/>
              <a:t>s</a:t>
            </a:r>
            <a:r>
              <a:t>hared </a:t>
            </a:r>
            <a:r>
              <a:rPr b="1"/>
              <a:t>o</a:t>
            </a:r>
            <a:r>
              <a:t>bject) file</a:t>
            </a:r>
          </a:p>
          <a:p>
            <a:pPr lvl="3">
              <a:spcBef>
                <a:spcPts val="3600"/>
              </a:spcBef>
            </a:pPr>
            <a:r>
              <a:t>Mac convention: </a:t>
            </a:r>
            <a:r>
              <a:rPr b="1" i="1"/>
              <a:t>.dylib</a:t>
            </a:r>
            <a:r>
              <a:t> (</a:t>
            </a:r>
            <a:r>
              <a:rPr b="1"/>
              <a:t>dy</a:t>
            </a:r>
            <a:r>
              <a:t>namic </a:t>
            </a:r>
            <a:r>
              <a:rPr b="1"/>
              <a:t>lib</a:t>
            </a:r>
            <a:r>
              <a:t>rary) file</a:t>
            </a:r>
          </a:p>
          <a:p>
            <a:pPr lvl="2">
              <a:spcBef>
                <a:spcPts val="3600"/>
              </a:spcBef>
            </a:pPr>
            <a:r>
              <a:t>Windows: </a:t>
            </a:r>
            <a:r>
              <a:rPr b="1" i="1"/>
              <a:t>.dll</a:t>
            </a:r>
            <a:r>
              <a:t> (</a:t>
            </a:r>
            <a:r>
              <a:rPr b="1"/>
              <a:t>d</a:t>
            </a:r>
            <a:r>
              <a:t>ynamic </a:t>
            </a:r>
            <a:r>
              <a:rPr b="1"/>
              <a:t>l</a:t>
            </a:r>
            <a:r>
              <a:t>ink </a:t>
            </a:r>
            <a:r>
              <a:rPr b="1"/>
              <a:t>l</a:t>
            </a:r>
            <a:r>
              <a:t>ibrary) file</a:t>
            </a:r>
          </a:p>
        </p:txBody>
      </p:sp>
      <p:sp>
        <p:nvSpPr>
          <p:cNvPr id="160" name="Memory Regions 2/5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l" defTabSz="1609303">
              <a:lnSpc>
                <a:spcPct val="80000"/>
              </a:lnSpc>
              <a:tabLst>
                <a:tab pos="14249400" algn="r"/>
              </a:tabLst>
              <a:defRPr b="1" spc="-112" sz="5610"/>
            </a:lvl1pPr>
          </a:lstStyle>
          <a:p>
            <a:pPr/>
            <a:r>
              <a:t>Memory Regions	2/5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tatic Data 2/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21602700" algn="r"/>
              </a:tabLst>
            </a:lvl1pPr>
          </a:lstStyle>
          <a:p>
            <a:pPr/>
            <a:r>
              <a:t>Static Data	2/2</a:t>
            </a:r>
          </a:p>
        </p:txBody>
      </p:sp>
      <p:sp>
        <p:nvSpPr>
          <p:cNvPr id="163" name="Executables and dynamic libraries consist of segments…"/>
          <p:cNvSpPr txBox="1"/>
          <p:nvPr>
            <p:ph type="body" idx="1"/>
          </p:nvPr>
        </p:nvSpPr>
        <p:spPr>
          <a:xfrm>
            <a:off x="1206500" y="3478685"/>
            <a:ext cx="21971000" cy="979268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</a:pPr>
            <a:r>
              <a:t>Executables and dynamic libraries consist of </a:t>
            </a:r>
            <a:r>
              <a:rPr i="1"/>
              <a:t>segments</a:t>
            </a:r>
          </a:p>
          <a:p>
            <a:pPr lvl="1">
              <a:spcBef>
                <a:spcPts val="3600"/>
              </a:spcBef>
              <a:defRPr sz="3800"/>
            </a:pPr>
            <a:r>
              <a:t>Each segment gets its own fixed memory space at runtime (CSCC69 will teach you how!)</a:t>
            </a:r>
          </a:p>
          <a:p>
            <a:pPr>
              <a:spcBef>
                <a:spcPts val="3600"/>
              </a:spcBef>
            </a:pPr>
            <a:r>
              <a:rPr i="1"/>
              <a:t>Text segments</a:t>
            </a:r>
            <a:r>
              <a:t> store machine code</a:t>
            </a:r>
          </a:p>
          <a:p>
            <a:pPr lvl="1">
              <a:spcBef>
                <a:spcPts val="3600"/>
              </a:spcBef>
              <a:defRPr sz="3800"/>
            </a:pPr>
            <a:r>
              <a:t>Run by a CPU (CSCB58 will teach you how!)</a:t>
            </a:r>
          </a:p>
          <a:p>
            <a:pPr lvl="1">
              <a:spcBef>
                <a:spcPts val="3600"/>
              </a:spcBef>
              <a:defRPr sz="3800"/>
            </a:pPr>
            <a:r>
              <a:t>CPU type dependent; e.g.:</a:t>
            </a:r>
          </a:p>
          <a:p>
            <a:pPr lvl="2">
              <a:spcBef>
                <a:spcPts val="3600"/>
              </a:spcBef>
              <a:defRPr sz="3200"/>
            </a:pPr>
            <a:r>
              <a:t>“IA-32” = “x86” = Intel 386 architecture ~ older PCs</a:t>
            </a:r>
          </a:p>
          <a:p>
            <a:pPr lvl="2">
              <a:spcBef>
                <a:spcPts val="3600"/>
              </a:spcBef>
              <a:defRPr sz="3200"/>
            </a:pPr>
            <a:r>
              <a:t>“amd64” = “x86-64” ~ x86 with 64-bit word size ~ modern PCs</a:t>
            </a:r>
          </a:p>
          <a:p>
            <a:pPr lvl="2">
              <a:spcBef>
                <a:spcPts val="3600"/>
              </a:spcBef>
              <a:defRPr sz="3200"/>
            </a:pPr>
            <a:r>
              <a:t>Various ARM architectures: misc low-power devices, phones &amp; tablets, Apple stuff</a:t>
            </a:r>
          </a:p>
          <a:p>
            <a:pPr>
              <a:spcBef>
                <a:spcPts val="3600"/>
              </a:spcBef>
            </a:pPr>
            <a:r>
              <a:rPr i="1"/>
              <a:t>Data/global segments</a:t>
            </a:r>
            <a:r>
              <a:t> contain global variables and nontrivial constants</a:t>
            </a:r>
          </a:p>
          <a:p>
            <a:pPr lvl="1">
              <a:spcBef>
                <a:spcPts val="3600"/>
              </a:spcBef>
              <a:defRPr sz="3800"/>
            </a:pP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int my_global = 123; // not inside a function</a:t>
            </a:r>
          </a:p>
        </p:txBody>
      </p:sp>
      <p:sp>
        <p:nvSpPr>
          <p:cNvPr id="164" name="Memory Regions 3/5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l" defTabSz="1609303">
              <a:lnSpc>
                <a:spcPct val="80000"/>
              </a:lnSpc>
              <a:tabLst>
                <a:tab pos="14249400" algn="r"/>
              </a:tabLst>
              <a:defRPr b="1" spc="-112" sz="5610"/>
            </a:lvl1pPr>
          </a:lstStyle>
          <a:p>
            <a:pPr/>
            <a:r>
              <a:t>Memory Regions	3/5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tac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21602700" algn="r"/>
              </a:tabLst>
            </a:lvl1pPr>
          </a:lstStyle>
          <a:p>
            <a:pPr/>
            <a:r>
              <a:t>Stack</a:t>
            </a:r>
          </a:p>
        </p:txBody>
      </p:sp>
      <p:sp>
        <p:nvSpPr>
          <p:cNvPr id="167" name="int main() {…"/>
          <p:cNvSpPr txBox="1"/>
          <p:nvPr>
            <p:ph type="body" idx="1"/>
          </p:nvPr>
        </p:nvSpPr>
        <p:spPr>
          <a:xfrm>
            <a:off x="1206500" y="3478685"/>
            <a:ext cx="21971000" cy="9792687"/>
          </a:xfrm>
          <a:prstGeom prst="rect">
            <a:avLst/>
          </a:prstGeom>
        </p:spPr>
        <p:txBody>
          <a:bodyPr/>
          <a:lstStyle/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int main() {</a:t>
            </a:r>
          </a:p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char i_occupy_one_byte_on_the_stack;</a:t>
            </a:r>
          </a:p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int  i_occupy_four_bytes_on_the_stack_on_most_64bit_unix_systems;</a:t>
            </a:r>
          </a:p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int  i_occupy_four_times_16_bytes_on_the_stack[16];</a:t>
            </a:r>
          </a:p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</a:t>
            </a:r>
          </a:p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</a:t>
            </a:r>
          </a:p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  "address of some stack object: %p",</a:t>
            </a:r>
          </a:p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  &amp;i_occupy_one_byte_on_the_stack</a:t>
            </a:r>
          </a:p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);</a:t>
            </a:r>
          </a:p>
          <a:p>
            <a:pPr marL="0" indent="0" defTabSz="2389572">
              <a:spcBef>
                <a:spcPts val="3500"/>
              </a:spcBef>
              <a:buSzTx/>
              <a:buNone/>
              <a:defRPr sz="4116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}</a:t>
            </a:r>
          </a:p>
        </p:txBody>
      </p:sp>
      <p:sp>
        <p:nvSpPr>
          <p:cNvPr id="168" name="Memory Regions 4/5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l" defTabSz="1609303">
              <a:lnSpc>
                <a:spcPct val="80000"/>
              </a:lnSpc>
              <a:tabLst>
                <a:tab pos="14249400" algn="r"/>
              </a:tabLst>
              <a:defRPr b="1" spc="-112" sz="5610"/>
            </a:lvl1pPr>
          </a:lstStyle>
          <a:p>
            <a:pPr/>
            <a:r>
              <a:t>Memory Regions	4/5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Heap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21602700" algn="r"/>
              </a:tabLst>
            </a:lvl1pPr>
          </a:lstStyle>
          <a:p>
            <a:pPr/>
            <a:r>
              <a:t>Heap</a:t>
            </a:r>
          </a:p>
        </p:txBody>
      </p:sp>
      <p:sp>
        <p:nvSpPr>
          <p:cNvPr id="171" name="#include &lt;stdlib.h&gt;…"/>
          <p:cNvSpPr txBox="1"/>
          <p:nvPr>
            <p:ph type="body" idx="1"/>
          </p:nvPr>
        </p:nvSpPr>
        <p:spPr>
          <a:xfrm>
            <a:off x="1206500" y="3478685"/>
            <a:ext cx="21971000" cy="9792687"/>
          </a:xfrm>
          <a:prstGeom prst="rect">
            <a:avLst/>
          </a:prstGeom>
        </p:spPr>
        <p:txBody>
          <a:bodyPr/>
          <a:lstStyle/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#include &lt;stdlib.h&gt;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int main() {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char *i_point_to_one_byte_on_the_heap = malloc(sizeof(char));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int  *i_point_to_four_bytes_on_the_heap_on_most_64bit_unix_systems = malloc(sizeof(int));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int  *i_point_to_four_times_16_zeroed_out_bytes_on_the_heap = calloc(16, sizeof(int));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  "address of some heap object: %p",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  i_point_to_one_byte_on_the_heap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);</a:t>
            </a:r>
          </a:p>
          <a:p>
            <a:pPr marL="0" indent="0" defTabSz="2121354">
              <a:spcBef>
                <a:spcPts val="3100"/>
              </a:spcBef>
              <a:buSzTx/>
              <a:buNone/>
              <a:defRPr sz="3132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}</a:t>
            </a:r>
          </a:p>
        </p:txBody>
      </p:sp>
      <p:sp>
        <p:nvSpPr>
          <p:cNvPr id="172" name="Memory Regions 5/5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l" defTabSz="1609303">
              <a:lnSpc>
                <a:spcPct val="80000"/>
              </a:lnSpc>
              <a:tabLst>
                <a:tab pos="14249400" algn="r"/>
              </a:tabLst>
              <a:defRPr b="1" spc="-112" sz="5610"/>
            </a:lvl1pPr>
          </a:lstStyle>
          <a:p>
            <a:pPr/>
            <a:r>
              <a:t>Memory Regions	5/5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Lab W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 W5</a:t>
            </a:r>
          </a:p>
        </p:txBody>
      </p:sp>
      <p:sp>
        <p:nvSpPr>
          <p:cNvPr id="175" name="Debugging memory errors! oh joy!!…"/>
          <p:cNvSpPr txBox="1"/>
          <p:nvPr>
            <p:ph type="body" idx="1"/>
          </p:nvPr>
        </p:nvSpPr>
        <p:spPr>
          <a:xfrm>
            <a:off x="1206500" y="2716685"/>
            <a:ext cx="21971000" cy="979268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</a:pPr>
            <a:r>
              <a:t>Debugging memory errors! oh joy!!</a:t>
            </a:r>
          </a:p>
          <a:p>
            <a:pPr>
              <a:spcBef>
                <a:spcPts val="3600"/>
              </a:spcBef>
            </a:pPr>
            <a:r>
              <a:t>How does one avoid wasting hours </a:t>
            </a:r>
            <a:r>
              <a:rPr strike="sngStrike"/>
              <a:t>and braincells</a:t>
            </a:r>
            <a:r>
              <a:t> tracing memory errors</a:t>
            </a:r>
            <a:br/>
            <a:r>
              <a:t>in C code?</a:t>
            </a:r>
          </a:p>
          <a:p>
            <a:pPr lvl="1">
              <a:spcBef>
                <a:spcPts val="3600"/>
              </a:spcBef>
            </a:pPr>
            <a:r>
              <a:t>Valgrind (this lab!)</a:t>
            </a:r>
          </a:p>
          <a:p>
            <a:pPr lvl="1">
              <a:spcBef>
                <a:spcPts val="3600"/>
              </a:spcBef>
            </a:pPr>
            <a:r>
              <a:t>Address sanitizer / Asan (my personal preference)</a:t>
            </a:r>
          </a:p>
          <a:p>
            <a:pPr lvl="2">
              <a:spcBef>
                <a:spcPts val="3600"/>
              </a:spcBef>
            </a:pPr>
            <a:r>
              <a:t>Add to your compile command: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 -g -fsanitize=address</a:t>
            </a:r>
            <a:endParaRPr>
              <a:latin typeface="Menlo Regular"/>
              <a:ea typeface="Menlo Regular"/>
              <a:cs typeface="Menlo Regular"/>
              <a:sym typeface="Menlo Regular"/>
            </a:endParaRPr>
          </a:p>
          <a:p>
            <a:pPr lvl="1">
              <a:spcBef>
                <a:spcPts val="3600"/>
              </a:spcBef>
            </a:pPr>
            <a:r>
              <a:t>either will do the job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