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arge rock formation under dark clouds with a dirt road in the foreground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Close-up of a wild plant growing between lava rocks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Moss-covered rocks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Large rock formation under dark clouds with a dirt road in the foreground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an.gregory@mail.utoronto.ca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ummer ’23 TUT1 TA: Ian Gregory – ian.gregory@mail.utoronto.ca"/>
          <p:cNvSpPr txBox="1"/>
          <p:nvPr>
            <p:ph type="body" idx="21"/>
          </p:nvPr>
        </p:nvSpPr>
        <p:spPr>
          <a:xfrm>
            <a:off x="1206498" y="10571026"/>
            <a:ext cx="21971003" cy="1905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Summer ’23</a:t>
            </a:r>
            <a:br/>
            <a:r>
              <a:t>TUT1</a:t>
            </a:r>
            <a:br/>
            <a:r>
              <a:t>TA: Ian Gregory – </a:t>
            </a:r>
            <a:r>
              <a:rPr u="sng">
                <a:solidFill>
                  <a:schemeClr val="accent1">
                    <a:lumOff val="13575"/>
                  </a:schemeClr>
                </a:solidFill>
                <a:hlinkClick r:id="rId2" invalidUrl="" action="" tgtFrame="" tooltip="" history="1" highlightClick="0" endSnd="0"/>
              </a:rPr>
              <a:t>ian.gregory@mail.utoronto.ca</a:t>
            </a:r>
          </a:p>
        </p:txBody>
      </p:sp>
      <p:sp>
        <p:nvSpPr>
          <p:cNvPr id="152" name="CSCB09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CSCB09</a:t>
            </a:r>
          </a:p>
        </p:txBody>
      </p:sp>
      <p:sp>
        <p:nvSpPr>
          <p:cNvPr id="153" name="Lab W4 — Shell Scripting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Lab W4 — Shell Scripting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ooks can be deceiving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Looks can be deceiving…</a:t>
            </a:r>
          </a:p>
        </p:txBody>
      </p:sp>
      <p:sp>
        <p:nvSpPr>
          <p:cNvPr id="156" name="What is the difference between…"/>
          <p:cNvSpPr txBox="1"/>
          <p:nvPr>
            <p:ph type="body" idx="1"/>
          </p:nvPr>
        </p:nvSpPr>
        <p:spPr>
          <a:xfrm>
            <a:off x="1206500" y="2716685"/>
            <a:ext cx="21971000" cy="9787831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SzTx/>
              <a:buNone/>
              <a:defRPr sz="8000"/>
            </a:pPr>
            <a:r>
              <a:t>What is the difference between</a:t>
            </a:r>
          </a:p>
          <a:p>
            <a:pPr marL="0" indent="0" algn="ctr">
              <a:buSzTx/>
              <a:buNone/>
              <a:defRPr sz="8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echo=env</a:t>
            </a:r>
          </a:p>
          <a:p>
            <a:pPr marL="0" indent="0" algn="ctr">
              <a:buSzTx/>
              <a:buNone/>
              <a:defRPr sz="8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echo = env</a:t>
            </a:r>
          </a:p>
          <a:p>
            <a:pPr marL="0" indent="0" algn="ctr">
              <a:buSzTx/>
              <a:buNone/>
              <a:defRPr sz="8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echo= env</a:t>
            </a:r>
          </a:p>
          <a:p>
            <a:pPr marL="0" indent="0" algn="ctr">
              <a:buSzTx/>
              <a:buNone/>
              <a:defRPr sz="8000"/>
            </a:pPr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ooks can be deceiving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Looks can be deceiving…</a:t>
            </a:r>
          </a:p>
        </p:txBody>
      </p:sp>
      <p:sp>
        <p:nvSpPr>
          <p:cNvPr id="159" name="What is the difference between…"/>
          <p:cNvSpPr txBox="1"/>
          <p:nvPr>
            <p:ph type="body" sz="quarter" idx="1"/>
          </p:nvPr>
        </p:nvSpPr>
        <p:spPr>
          <a:xfrm>
            <a:off x="1206500" y="2716685"/>
            <a:ext cx="5596331" cy="9787831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SzTx/>
              <a:buNone/>
              <a:defRPr sz="6600"/>
            </a:pPr>
            <a:r>
              <a:t>What is the difference between</a:t>
            </a:r>
          </a:p>
          <a:p>
            <a:pPr marL="0" indent="0" algn="ctr">
              <a:buSzTx/>
              <a:buNone/>
              <a:defRPr sz="7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echo=env</a:t>
            </a:r>
          </a:p>
          <a:p>
            <a:pPr marL="0" indent="0" algn="ctr">
              <a:buSzTx/>
              <a:buNone/>
              <a:defRPr sz="7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echo = env</a:t>
            </a:r>
          </a:p>
          <a:p>
            <a:pPr marL="0" indent="0" algn="ctr">
              <a:buSzTx/>
              <a:buNone/>
              <a:defRPr sz="7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echo= env</a:t>
            </a:r>
          </a:p>
          <a:p>
            <a:pPr marL="0" indent="0" algn="ctr">
              <a:buSzTx/>
              <a:buNone/>
              <a:defRPr sz="7100"/>
            </a:pPr>
            <a:r>
              <a:t>?</a:t>
            </a:r>
          </a:p>
        </p:txBody>
      </p:sp>
      <p:sp>
        <p:nvSpPr>
          <p:cNvPr id="160" name="assigns the string &quot;env&quot; to the shell or environment variable $echo"/>
          <p:cNvSpPr txBox="1"/>
          <p:nvPr/>
        </p:nvSpPr>
        <p:spPr>
          <a:xfrm>
            <a:off x="7578715" y="6635015"/>
            <a:ext cx="16805285" cy="84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4500"/>
              </a:spcBef>
              <a:defRPr sz="3900">
                <a:solidFill>
                  <a:schemeClr val="accent5">
                    <a:hueOff val="106044"/>
                    <a:satOff val="10158"/>
                    <a:lumOff val="16042"/>
                  </a:schemeClr>
                </a:solidFill>
              </a:defRPr>
            </a:pPr>
            <a:r>
              <a:t>assigns the string 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"env"</a:t>
            </a:r>
            <a:r>
              <a:t> to the shell or environment variable 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$echo</a:t>
            </a:r>
          </a:p>
        </p:txBody>
      </p:sp>
      <p:sp>
        <p:nvSpPr>
          <p:cNvPr id="161" name="runs command echo with 2 arguments, &quot;=&quot; and &quot;env&quot;"/>
          <p:cNvSpPr txBox="1"/>
          <p:nvPr/>
        </p:nvSpPr>
        <p:spPr>
          <a:xfrm>
            <a:off x="7578715" y="8127913"/>
            <a:ext cx="16805285" cy="84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4500"/>
              </a:spcBef>
              <a:defRPr sz="3900">
                <a:solidFill>
                  <a:schemeClr val="accent5">
                    <a:hueOff val="106044"/>
                    <a:satOff val="10158"/>
                    <a:lumOff val="16042"/>
                  </a:schemeClr>
                </a:solidFill>
              </a:defRPr>
            </a:pPr>
            <a:r>
              <a:t>runs command 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echo</a:t>
            </a:r>
            <a:r>
              <a:t> with 2 arguments, 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"="</a:t>
            </a:r>
            <a:r>
              <a:t> and 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"env"</a:t>
            </a:r>
          </a:p>
        </p:txBody>
      </p:sp>
      <p:sp>
        <p:nvSpPr>
          <p:cNvPr id="162" name="runs command env with environment variable $echo set to empty string"/>
          <p:cNvSpPr txBox="1"/>
          <p:nvPr/>
        </p:nvSpPr>
        <p:spPr>
          <a:xfrm>
            <a:off x="7578715" y="9620811"/>
            <a:ext cx="16805285" cy="848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4500"/>
              </a:spcBef>
              <a:defRPr sz="3900">
                <a:solidFill>
                  <a:schemeClr val="accent5">
                    <a:hueOff val="106044"/>
                    <a:satOff val="10158"/>
                    <a:lumOff val="16042"/>
                  </a:schemeClr>
                </a:solidFill>
              </a:defRPr>
            </a:pPr>
            <a:r>
              <a:t>runs command 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env</a:t>
            </a:r>
            <a:r>
              <a:t> with environment variable 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$echo</a:t>
            </a:r>
            <a:r>
              <a:t> set to empty string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Looks can be deceiving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Looks can be deceiving…</a:t>
            </a:r>
          </a:p>
        </p:txBody>
      </p:sp>
      <p:sp>
        <p:nvSpPr>
          <p:cNvPr id="165" name="Try it yourself:"/>
          <p:cNvSpPr txBox="1"/>
          <p:nvPr>
            <p:ph type="body" sz="quarter" idx="1"/>
          </p:nvPr>
        </p:nvSpPr>
        <p:spPr>
          <a:xfrm>
            <a:off x="1206500" y="2716685"/>
            <a:ext cx="8306991" cy="1433164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None/>
              <a:defRPr sz="5600"/>
            </a:lvl1pPr>
          </a:lstStyle>
          <a:p>
            <a:pPr/>
            <a:r>
              <a:t>Try it yourself:</a:t>
            </a:r>
          </a:p>
        </p:txBody>
      </p:sp>
      <p:pic>
        <p:nvPicPr>
          <p:cNvPr id="166" name="Screen Shot 2023-05-19 at 8.26.28 PM.png" descr="Screen Shot 2023-05-19 at 8.26.28 PM.png"/>
          <p:cNvPicPr>
            <a:picLocks noChangeAspect="1"/>
          </p:cNvPicPr>
          <p:nvPr/>
        </p:nvPicPr>
        <p:blipFill>
          <a:blip r:embed="rId2">
            <a:extLst/>
          </a:blip>
          <a:srcRect l="0" t="1246" r="0" b="1246"/>
          <a:stretch>
            <a:fillRect/>
          </a:stretch>
        </p:blipFill>
        <p:spPr>
          <a:xfrm>
            <a:off x="1968500" y="4480871"/>
            <a:ext cx="7545131" cy="8472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Screen Shot 2023-05-19 at 8.30.11 PM.png" descr="Screen Shot 2023-05-19 at 8.30.11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54000" y="4339472"/>
            <a:ext cx="9100891" cy="8755683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An isomorphic interaction (with things renamed for clarity):"/>
          <p:cNvSpPr txBox="1"/>
          <p:nvPr/>
        </p:nvSpPr>
        <p:spPr>
          <a:xfrm>
            <a:off x="12192000" y="2645986"/>
            <a:ext cx="9862891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 defTabSz="2023821">
              <a:lnSpc>
                <a:spcPct val="90000"/>
              </a:lnSpc>
              <a:spcBef>
                <a:spcPts val="3700"/>
              </a:spcBef>
              <a:defRPr sz="4648"/>
            </a:pPr>
            <a:r>
              <a:t>An isomorphic interaction</a:t>
            </a:r>
            <a:br/>
            <a:r>
              <a:t>(with things renamed for clarity):</a:t>
            </a:r>
          </a:p>
        </p:txBody>
      </p:sp>
      <p:sp>
        <p:nvSpPr>
          <p:cNvPr id="169" name="Rounded Rectangle"/>
          <p:cNvSpPr/>
          <p:nvPr/>
        </p:nvSpPr>
        <p:spPr>
          <a:xfrm>
            <a:off x="3989892" y="5944470"/>
            <a:ext cx="2258360" cy="661197"/>
          </a:xfrm>
          <a:prstGeom prst="roundRect">
            <a:avLst>
              <a:gd name="adj" fmla="val 38893"/>
            </a:avLst>
          </a:prstGeom>
          <a:ln w="76200">
            <a:solidFill>
              <a:schemeClr val="accent5">
                <a:hueOff val="106044"/>
                <a:satOff val="10158"/>
                <a:lumOff val="1604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0" name="Rounded Rectangle"/>
          <p:cNvSpPr/>
          <p:nvPr/>
        </p:nvSpPr>
        <p:spPr>
          <a:xfrm>
            <a:off x="3989892" y="7524036"/>
            <a:ext cx="2744188" cy="661197"/>
          </a:xfrm>
          <a:prstGeom prst="roundRect">
            <a:avLst>
              <a:gd name="adj" fmla="val 38893"/>
            </a:avLst>
          </a:prstGeom>
          <a:ln w="76200">
            <a:solidFill>
              <a:schemeClr val="accent5">
                <a:hueOff val="106044"/>
                <a:satOff val="10158"/>
                <a:lumOff val="1604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1" name="Rounded Rectangle"/>
          <p:cNvSpPr/>
          <p:nvPr/>
        </p:nvSpPr>
        <p:spPr>
          <a:xfrm>
            <a:off x="4004471" y="11205554"/>
            <a:ext cx="2462140" cy="661197"/>
          </a:xfrm>
          <a:prstGeom prst="roundRect">
            <a:avLst>
              <a:gd name="adj" fmla="val 38893"/>
            </a:avLst>
          </a:prstGeom>
          <a:ln w="76200">
            <a:solidFill>
              <a:schemeClr val="accent5">
                <a:hueOff val="106044"/>
                <a:satOff val="10158"/>
                <a:lumOff val="1604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2" name="Rounded Rectangle"/>
          <p:cNvSpPr/>
          <p:nvPr/>
        </p:nvSpPr>
        <p:spPr>
          <a:xfrm>
            <a:off x="14979316" y="5893670"/>
            <a:ext cx="4510667" cy="661197"/>
          </a:xfrm>
          <a:prstGeom prst="roundRect">
            <a:avLst>
              <a:gd name="adj" fmla="val 38893"/>
            </a:avLst>
          </a:prstGeom>
          <a:ln w="76200">
            <a:solidFill>
              <a:schemeClr val="accent5">
                <a:hueOff val="106044"/>
                <a:satOff val="10158"/>
                <a:lumOff val="1604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3" name="Rounded Rectangle"/>
          <p:cNvSpPr/>
          <p:nvPr/>
        </p:nvSpPr>
        <p:spPr>
          <a:xfrm>
            <a:off x="14979316" y="7485936"/>
            <a:ext cx="5050258" cy="661197"/>
          </a:xfrm>
          <a:prstGeom prst="roundRect">
            <a:avLst>
              <a:gd name="adj" fmla="val 38893"/>
            </a:avLst>
          </a:prstGeom>
          <a:ln w="76200">
            <a:solidFill>
              <a:schemeClr val="accent5">
                <a:hueOff val="106044"/>
                <a:satOff val="10158"/>
                <a:lumOff val="1604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4" name="Rounded Rectangle"/>
          <p:cNvSpPr/>
          <p:nvPr/>
        </p:nvSpPr>
        <p:spPr>
          <a:xfrm>
            <a:off x="14979316" y="11218254"/>
            <a:ext cx="3283829" cy="661197"/>
          </a:xfrm>
          <a:prstGeom prst="roundRect">
            <a:avLst>
              <a:gd name="adj" fmla="val 38893"/>
            </a:avLst>
          </a:prstGeom>
          <a:ln w="76200">
            <a:solidFill>
              <a:schemeClr val="accent5">
                <a:hueOff val="106044"/>
                <a:satOff val="10158"/>
                <a:lumOff val="1604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Lab W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Lab W4</a:t>
            </a:r>
          </a:p>
        </p:txBody>
      </p:sp>
      <p:sp>
        <p:nvSpPr>
          <p:cNvPr id="177" name="More shell scripting! Transpose directories…"/>
          <p:cNvSpPr txBox="1"/>
          <p:nvPr>
            <p:ph type="body" idx="1"/>
          </p:nvPr>
        </p:nvSpPr>
        <p:spPr>
          <a:xfrm>
            <a:off x="1206500" y="2716685"/>
            <a:ext cx="21971000" cy="979268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600"/>
              </a:spcBef>
            </a:pPr>
            <a:r>
              <a:t>More shell scripting! </a:t>
            </a:r>
            <a:r>
              <a:rPr i="1"/>
              <a:t>Transpose</a:t>
            </a:r>
            <a:r>
              <a:t> directories</a:t>
            </a:r>
          </a:p>
          <a:p>
            <a:pPr lvl="1">
              <a:spcBef>
                <a:spcPts val="3600"/>
              </a:spcBef>
            </a:pPr>
            <a:r>
              <a:rPr i="1"/>
              <a:t>transpose</a:t>
            </a:r>
            <a:r>
              <a:t>: </a:t>
            </a:r>
            <a:r>
              <a:rPr b="1"/>
              <a:t>interchange</a:t>
            </a:r>
            <a:r>
              <a:t>, exchange, switch, swap (around), transfer, reverse, invert, rearrange, reorder, turn around, change (around), move (around), substitute, trade, alter, convert.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