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4572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9144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13716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18288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22860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27432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32004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36576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381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381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381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12700" cap="flat">
              <a:solidFill>
                <a:srgbClr val="A9A9A9"/>
              </a:solidFill>
              <a:prstDash val="solid"/>
              <a:miter lim="400000"/>
            </a:ln>
          </a:right>
          <a:top>
            <a:ln w="12700" cap="flat">
              <a:solidFill>
                <a:srgbClr val="A9A9A9"/>
              </a:solidFill>
              <a:prstDash val="solid"/>
              <a:miter lim="400000"/>
            </a:ln>
          </a:top>
          <a:bottom>
            <a:ln w="127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A9A9A9"/>
              </a:solidFill>
              <a:prstDash val="solid"/>
              <a:miter lim="400000"/>
            </a:ln>
          </a:insideH>
          <a:insideV>
            <a:ln w="12700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4000"/>
            </a:srgbClr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254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A9A9A9"/>
              </a:solidFill>
              <a:prstDash val="solid"/>
              <a:miter lim="400000"/>
            </a:ln>
          </a:top>
          <a:bottom>
            <a:ln w="127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A9A9A9"/>
              </a:solidFill>
              <a:prstDash val="solid"/>
              <a:miter lim="400000"/>
            </a:ln>
          </a:insideH>
          <a:insideV>
            <a:ln w="12700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12700" cap="flat">
              <a:solidFill>
                <a:srgbClr val="A9A9A9"/>
              </a:solidFill>
              <a:prstDash val="solid"/>
              <a:miter lim="400000"/>
            </a:ln>
          </a:right>
          <a:top>
            <a:ln w="38100" cap="flat">
              <a:solidFill>
                <a:schemeClr val="accent1">
                  <a:lumOff val="13543"/>
                </a:schemeClr>
              </a:solidFill>
              <a:prstDash val="solid"/>
              <a:miter lim="400000"/>
            </a:ln>
          </a:top>
          <a:bottom>
            <a:ln w="127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A9A9A9"/>
              </a:solidFill>
              <a:prstDash val="solid"/>
              <a:miter lim="400000"/>
            </a:ln>
          </a:insideH>
          <a:insideV>
            <a:ln w="12700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12700" cap="flat">
              <a:solidFill>
                <a:srgbClr val="A9A9A9"/>
              </a:solidFill>
              <a:prstDash val="solid"/>
              <a:miter lim="400000"/>
            </a:ln>
          </a:right>
          <a:top>
            <a:ln w="12700" cap="flat">
              <a:solidFill>
                <a:srgbClr val="A9A9A9"/>
              </a:solidFill>
              <a:prstDash val="solid"/>
              <a:miter lim="400000"/>
            </a:ln>
          </a:top>
          <a:bottom>
            <a:ln w="127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A9A9A9"/>
              </a:solidFill>
              <a:prstDash val="solid"/>
              <a:miter lim="400000"/>
            </a:ln>
          </a:insideH>
          <a:insideV>
            <a:ln w="12700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solidFill>
            <a:srgbClr val="014D80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009D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38100" cap="flat">
              <a:solidFill>
                <a:srgbClr val="61D836"/>
              </a:solidFill>
              <a:prstDash val="solid"/>
              <a:miter lim="400000"/>
            </a:ln>
          </a:top>
          <a:bottom>
            <a:ln w="127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A9A9A9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027002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12700" cap="flat">
              <a:solidFill>
                <a:srgbClr val="A9A9A9"/>
              </a:solidFill>
              <a:prstDash val="solid"/>
              <a:miter lim="400000"/>
            </a:ln>
          </a:right>
          <a:top>
            <a:ln w="12700" cap="flat">
              <a:solidFill>
                <a:srgbClr val="A9A9A9"/>
              </a:solidFill>
              <a:prstDash val="solid"/>
              <a:miter lim="400000"/>
            </a:ln>
          </a:top>
          <a:bottom>
            <a:ln w="127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A9A9A9"/>
              </a:solidFill>
              <a:prstDash val="solid"/>
              <a:miter lim="400000"/>
            </a:ln>
          </a:insideH>
          <a:insideV>
            <a:ln w="12700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E3E5E8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chemeClr val="accent4">
              <a:hueOff val="-613784"/>
              <a:lumOff val="1275"/>
            </a:schemeClr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12700" cap="flat">
              <a:solidFill>
                <a:srgbClr val="A9A9A9"/>
              </a:solidFill>
              <a:prstDash val="solid"/>
              <a:miter lim="400000"/>
            </a:ln>
          </a:right>
          <a:top>
            <a:ln w="38100" cap="flat">
              <a:solidFill>
                <a:schemeClr val="accent4">
                  <a:hueOff val="-613784"/>
                  <a:lumOff val="1275"/>
                </a:schemeClr>
              </a:solidFill>
              <a:prstDash val="solid"/>
              <a:miter lim="400000"/>
            </a:ln>
          </a:top>
          <a:bottom>
            <a:ln w="12700" cap="flat">
              <a:solidFill>
                <a:srgbClr val="E3E5E8"/>
              </a:solidFill>
              <a:prstDash val="solid"/>
              <a:miter lim="400000"/>
            </a:ln>
          </a:bottom>
          <a:insideH>
            <a:ln w="12700" cap="flat">
              <a:solidFill>
                <a:srgbClr val="A9A9A9"/>
              </a:solidFill>
              <a:prstDash val="solid"/>
              <a:miter lim="400000"/>
            </a:ln>
          </a:insideH>
          <a:insideV>
            <a:ln w="12700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E3E5E8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FF53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0C0C0"/>
              </a:solidFill>
              <a:prstDash val="solid"/>
              <a:miter lim="400000"/>
            </a:ln>
          </a:left>
          <a:right>
            <a:ln w="12700" cap="flat">
              <a:solidFill>
                <a:srgbClr val="C0C0C0"/>
              </a:solidFill>
              <a:prstDash val="solid"/>
              <a:miter lim="400000"/>
            </a:ln>
          </a:right>
          <a:top>
            <a:ln w="12700" cap="flat">
              <a:solidFill>
                <a:srgbClr val="C0C0C0"/>
              </a:solidFill>
              <a:prstDash val="solid"/>
              <a:miter lim="400000"/>
            </a:ln>
          </a:top>
          <a:bottom>
            <a:ln w="12700" cap="flat">
              <a:solidFill>
                <a:srgbClr val="C0C0C0"/>
              </a:solidFill>
              <a:prstDash val="solid"/>
              <a:miter lim="400000"/>
            </a:ln>
          </a:bottom>
          <a:insideH>
            <a:ln w="12700" cap="flat">
              <a:solidFill>
                <a:srgbClr val="C0C0C0"/>
              </a:solidFill>
              <a:prstDash val="solid"/>
              <a:miter lim="400000"/>
            </a:ln>
          </a:insideH>
          <a:insideV>
            <a:ln w="12700" cap="flat">
              <a:solidFill>
                <a:srgbClr val="C0C0C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C0C0C0"/>
              </a:solidFill>
              <a:prstDash val="solid"/>
              <a:miter lim="400000"/>
            </a:ln>
          </a:right>
          <a:top>
            <a:ln w="12700" cap="flat">
              <a:solidFill>
                <a:srgbClr val="C0C0C0"/>
              </a:solidFill>
              <a:prstDash val="solid"/>
              <a:miter lim="400000"/>
            </a:ln>
          </a:top>
          <a:bottom>
            <a:ln w="12700" cap="flat">
              <a:solidFill>
                <a:srgbClr val="C0C0C0"/>
              </a:solidFill>
              <a:prstDash val="solid"/>
              <a:miter lim="400000"/>
            </a:ln>
          </a:bottom>
          <a:insideH>
            <a:ln w="12700" cap="flat">
              <a:solidFill>
                <a:srgbClr val="C0C0C0"/>
              </a:solidFill>
              <a:prstDash val="solid"/>
              <a:miter lim="400000"/>
            </a:ln>
          </a:insideH>
          <a:insideV>
            <a:ln w="12700" cap="flat">
              <a:solidFill>
                <a:srgbClr val="C0C0C0"/>
              </a:solidFill>
              <a:prstDash val="solid"/>
              <a:miter lim="400000"/>
            </a:ln>
          </a:insideV>
        </a:tcBdr>
        <a:fill>
          <a:solidFill>
            <a:srgbClr val="98195F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12700" cap="flat">
              <a:solidFill>
                <a:srgbClr val="A9A9A9"/>
              </a:solidFill>
              <a:prstDash val="solid"/>
              <a:miter lim="400000"/>
            </a:ln>
          </a:right>
          <a:top>
            <a:ln w="38100" cap="flat">
              <a:solidFill>
                <a:schemeClr val="accent6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9A9A9"/>
              </a:solidFill>
              <a:prstDash val="solid"/>
              <a:miter lim="400000"/>
            </a:ln>
          </a:insideH>
          <a:insideV>
            <a:ln w="12700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0C0C0"/>
              </a:solidFill>
              <a:prstDash val="solid"/>
              <a:miter lim="400000"/>
            </a:ln>
          </a:left>
          <a:right>
            <a:ln w="12700" cap="flat">
              <a:solidFill>
                <a:srgbClr val="C0C0C0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C0C0C0"/>
              </a:solidFill>
              <a:prstDash val="solid"/>
              <a:miter lim="400000"/>
            </a:ln>
          </a:bottom>
          <a:insideH>
            <a:ln w="12700" cap="flat">
              <a:solidFill>
                <a:srgbClr val="C0C0C0"/>
              </a:solidFill>
              <a:prstDash val="solid"/>
              <a:miter lim="400000"/>
            </a:ln>
          </a:insideH>
          <a:insideV>
            <a:ln w="12700" cap="flat">
              <a:solidFill>
                <a:srgbClr val="C0C0C0"/>
              </a:solidFill>
              <a:prstDash val="solid"/>
              <a:miter lim="400000"/>
            </a:ln>
          </a:insideV>
        </a:tcBdr>
        <a:fill>
          <a:solidFill>
            <a:srgbClr val="650E48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4000"/>
            </a:srgbClr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381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262727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381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A9A9A9"/>
              </a:solidFill>
              <a:prstDash val="solid"/>
              <a:miter lim="400000"/>
            </a:ln>
          </a:top>
          <a:bottom>
            <a:ln w="381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42424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49" name="Shape 14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hor and Date"/>
          <p:cNvSpPr txBox="1"/>
          <p:nvPr>
            <p:ph type="body" sz="quarter" idx="21" hasCustomPrompt="1"/>
          </p:nvPr>
        </p:nvSpPr>
        <p:spPr>
          <a:xfrm>
            <a:off x="1206498" y="11839048"/>
            <a:ext cx="21971003" cy="636979"/>
          </a:xfrm>
          <a:prstGeom prst="rect">
            <a:avLst/>
          </a:prstGeom>
        </p:spPr>
        <p:txBody>
          <a:bodyPr lIns="45719" tIns="45719" rIns="45719" bIns="45719" anchor="b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Author and Date</a:t>
            </a:r>
          </a:p>
        </p:txBody>
      </p:sp>
      <p:sp>
        <p:nvSpPr>
          <p:cNvPr id="12" name="Presentation Title"/>
          <p:cNvSpPr txBox="1"/>
          <p:nvPr>
            <p:ph type="title" hasCustomPrompt="1"/>
          </p:nvPr>
        </p:nvSpPr>
        <p:spPr>
          <a:xfrm>
            <a:off x="1206496" y="2574991"/>
            <a:ext cx="21971004" cy="4648201"/>
          </a:xfrm>
          <a:prstGeom prst="rect">
            <a:avLst/>
          </a:prstGeom>
        </p:spPr>
        <p:txBody>
          <a:bodyPr anchor="b"/>
          <a:lstStyle>
            <a:lvl1pPr>
              <a:defRPr spc="-232" sz="11600"/>
            </a:lvl1pPr>
          </a:lstStyle>
          <a:p>
            <a:pPr/>
            <a:r>
              <a:t>Presentation Title</a:t>
            </a:r>
          </a:p>
        </p:txBody>
      </p:sp>
      <p:sp>
        <p:nvSpPr>
          <p:cNvPr id="13" name="Body Level One…"/>
          <p:cNvSpPr txBox="1"/>
          <p:nvPr>
            <p:ph type="body" sz="quarter" idx="1" hasCustomPrompt="1"/>
          </p:nvPr>
        </p:nvSpPr>
        <p:spPr>
          <a:xfrm>
            <a:off x="1206500" y="7196865"/>
            <a:ext cx="21971000" cy="1905001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Presentation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4" name="Slide Number"/>
          <p:cNvSpPr txBox="1"/>
          <p:nvPr>
            <p:ph type="sldNum" sz="quarter" idx="2"/>
          </p:nvPr>
        </p:nvSpPr>
        <p:spPr>
          <a:xfrm>
            <a:off x="12007748" y="13080999"/>
            <a:ext cx="368504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Body Level One…"/>
          <p:cNvSpPr txBox="1"/>
          <p:nvPr>
            <p:ph type="body" sz="half" idx="1" hasCustomPrompt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Statement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ig F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Fact information"/>
          <p:cNvSpPr txBox="1"/>
          <p:nvPr>
            <p:ph type="body" sz="quarter" idx="21" hasCustomPrompt="1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Fact information</a:t>
            </a:r>
          </a:p>
        </p:txBody>
      </p:sp>
      <p:sp>
        <p:nvSpPr>
          <p:cNvPr id="107" name="Body Level One…"/>
          <p:cNvSpPr txBox="1"/>
          <p:nvPr>
            <p:ph type="body" idx="1" hasCustomPrompt="1"/>
          </p:nvPr>
        </p:nvSpPr>
        <p:spPr>
          <a:xfrm>
            <a:off x="1206500" y="935258"/>
            <a:ext cx="21971000" cy="7359063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5pPr>
          </a:lstStyle>
          <a:p>
            <a:pPr/>
            <a:r>
              <a:t>100%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0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Attribution"/>
          <p:cNvSpPr txBox="1"/>
          <p:nvPr>
            <p:ph type="body" sz="quarter" idx="21" hasCustomPrompt="1"/>
          </p:nvPr>
        </p:nvSpPr>
        <p:spPr>
          <a:xfrm>
            <a:off x="2480825" y="10675453"/>
            <a:ext cx="20149252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Attribution</a:t>
            </a:r>
          </a:p>
        </p:txBody>
      </p:sp>
      <p:sp>
        <p:nvSpPr>
          <p:cNvPr id="116" name="Body Level One…"/>
          <p:cNvSpPr txBox="1"/>
          <p:nvPr>
            <p:ph type="body" sz="half" idx="1" hasCustomPrompt="1"/>
          </p:nvPr>
        </p:nvSpPr>
        <p:spPr>
          <a:xfrm>
            <a:off x="1753923" y="4939860"/>
            <a:ext cx="20876154" cy="3836280"/>
          </a:xfrm>
          <a:prstGeom prst="rect">
            <a:avLst/>
          </a:prstGeom>
        </p:spPr>
        <p:txBody>
          <a:bodyPr anchor="ctr"/>
          <a:lstStyle>
            <a:lvl1pPr marL="638923" indent="-4699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638923" indent="-127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638923" indent="4445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638923" indent="9017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638923" indent="13589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“Notable Quote”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Close-up of wild plants growing between rocks"/>
          <p:cNvSpPr/>
          <p:nvPr>
            <p:ph type="pic" sz="quarter" idx="21"/>
          </p:nvPr>
        </p:nvSpPr>
        <p:spPr>
          <a:xfrm>
            <a:off x="15430500" y="7085409"/>
            <a:ext cx="8128000" cy="541020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5" name="Large rock formation under dark clouds with a dirt road in the foreground"/>
          <p:cNvSpPr/>
          <p:nvPr>
            <p:ph type="pic" idx="22"/>
          </p:nvPr>
        </p:nvSpPr>
        <p:spPr>
          <a:xfrm>
            <a:off x="-2933700" y="1270000"/>
            <a:ext cx="22699133" cy="112776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6" name="Close-up of a wild plant growing between lava rocks"/>
          <p:cNvSpPr/>
          <p:nvPr>
            <p:ph type="pic" sz="quarter" idx="23"/>
          </p:nvPr>
        </p:nvSpPr>
        <p:spPr>
          <a:xfrm>
            <a:off x="15430500" y="1270000"/>
            <a:ext cx="8128000" cy="54102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waterfall surrounded by a green rocky landscape"/>
          <p:cNvSpPr/>
          <p:nvPr>
            <p:ph type="pic" idx="21"/>
          </p:nvPr>
        </p:nvSpPr>
        <p:spPr>
          <a:xfrm>
            <a:off x="-1511300" y="-3721100"/>
            <a:ext cx="28511500" cy="1903024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3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reen, hilly landscape"/>
          <p:cNvSpPr/>
          <p:nvPr>
            <p:ph type="pic" idx="21"/>
          </p:nvPr>
        </p:nvSpPr>
        <p:spPr>
          <a:xfrm>
            <a:off x="-431800" y="-4038600"/>
            <a:ext cx="29464000" cy="18034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2" name="Presentation Title"/>
          <p:cNvSpPr txBox="1"/>
          <p:nvPr>
            <p:ph type="title" hasCustomPrompt="1"/>
          </p:nvPr>
        </p:nvSpPr>
        <p:spPr>
          <a:xfrm>
            <a:off x="1206500" y="7124700"/>
            <a:ext cx="21971000" cy="4648200"/>
          </a:xfrm>
          <a:prstGeom prst="rect">
            <a:avLst/>
          </a:prstGeom>
        </p:spPr>
        <p:txBody>
          <a:bodyPr anchor="b"/>
          <a:lstStyle>
            <a:lvl1pPr>
              <a:defRPr spc="-232" sz="11600"/>
            </a:lvl1pPr>
          </a:lstStyle>
          <a:p>
            <a:pPr/>
            <a:r>
              <a:t>Presentation Title</a:t>
            </a:r>
          </a:p>
        </p:txBody>
      </p:sp>
      <p:sp>
        <p:nvSpPr>
          <p:cNvPr id="23" name="Author and Date"/>
          <p:cNvSpPr txBox="1"/>
          <p:nvPr>
            <p:ph type="body" sz="quarter" idx="22" hasCustomPrompt="1"/>
          </p:nvPr>
        </p:nvSpPr>
        <p:spPr>
          <a:xfrm>
            <a:off x="1207690" y="1106137"/>
            <a:ext cx="21968621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Author and Date</a:t>
            </a:r>
          </a:p>
        </p:txBody>
      </p:sp>
      <p:sp>
        <p:nvSpPr>
          <p:cNvPr id="24" name="Body Level One…"/>
          <p:cNvSpPr txBox="1"/>
          <p:nvPr>
            <p:ph type="body" sz="quarter" idx="1" hasCustomPrompt="1"/>
          </p:nvPr>
        </p:nvSpPr>
        <p:spPr>
          <a:xfrm>
            <a:off x="1206500" y="11609910"/>
            <a:ext cx="21971000" cy="1144688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Presentation Subtitle 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lide Title"/>
          <p:cNvSpPr txBox="1"/>
          <p:nvPr>
            <p:ph type="title" hasCustomPrompt="1"/>
          </p:nvPr>
        </p:nvSpPr>
        <p:spPr>
          <a:xfrm>
            <a:off x="1206500" y="1270000"/>
            <a:ext cx="9779000" cy="5882273"/>
          </a:xfrm>
          <a:prstGeom prst="rect">
            <a:avLst/>
          </a:prstGeom>
        </p:spPr>
        <p:txBody>
          <a:bodyPr anchor="b"/>
          <a:lstStyle/>
          <a:p>
            <a:pPr/>
            <a:r>
              <a:t>Slide Title</a:t>
            </a:r>
          </a:p>
        </p:txBody>
      </p:sp>
      <p:sp>
        <p:nvSpPr>
          <p:cNvPr id="33" name="Body Level One…"/>
          <p:cNvSpPr txBox="1"/>
          <p:nvPr>
            <p:ph type="body" sz="quarter" idx="1" hasCustomPrompt="1"/>
          </p:nvPr>
        </p:nvSpPr>
        <p:spPr>
          <a:xfrm>
            <a:off x="1206500" y="7060576"/>
            <a:ext cx="9779000" cy="5382403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Slide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4" name="Moss-covered rocks"/>
          <p:cNvSpPr/>
          <p:nvPr>
            <p:ph type="pic" sz="half" idx="21"/>
          </p:nvPr>
        </p:nvSpPr>
        <p:spPr>
          <a:xfrm>
            <a:off x="12052303" y="1270000"/>
            <a:ext cx="11188406" cy="1120988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5" name="Slide Number"/>
          <p:cNvSpPr txBox="1"/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ide Title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43" name="Slide Subtitle"/>
          <p:cNvSpPr txBox="1"/>
          <p:nvPr>
            <p:ph type="body" sz="quarter" idx="21" hasCustomPrompt="1"/>
          </p:nvPr>
        </p:nvSpPr>
        <p:spPr>
          <a:xfrm>
            <a:off x="1206500" y="2245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Slide Subtitle</a:t>
            </a:r>
          </a:p>
        </p:txBody>
      </p:sp>
      <p:sp>
        <p:nvSpPr>
          <p:cNvPr id="44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1098550"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lide Title"/>
          <p:cNvSpPr txBox="1"/>
          <p:nvPr>
            <p:ph type="title" hasCustomPrompt="1"/>
          </p:nvPr>
        </p:nvSpPr>
        <p:spPr>
          <a:xfrm>
            <a:off x="1206500" y="952500"/>
            <a:ext cx="9779000" cy="1435100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61" name="Slide Subtitle"/>
          <p:cNvSpPr txBox="1"/>
          <p:nvPr>
            <p:ph type="body" sz="quarter" idx="21" hasCustomPrompt="1"/>
          </p:nvPr>
        </p:nvSpPr>
        <p:spPr>
          <a:xfrm>
            <a:off x="1206500" y="2245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Slide Subtitle</a:t>
            </a:r>
          </a:p>
        </p:txBody>
      </p:sp>
      <p:sp>
        <p:nvSpPr>
          <p:cNvPr id="62" name="Body Level One…"/>
          <p:cNvSpPr txBox="1"/>
          <p:nvPr>
            <p:ph type="body" sz="half" idx="1" hasCustomPrompt="1"/>
          </p:nvPr>
        </p:nvSpPr>
        <p:spPr>
          <a:xfrm>
            <a:off x="1206500" y="4248504"/>
            <a:ext cx="9779000" cy="8256012"/>
          </a:xfrm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3" name="Large rock formation under dark clouds with a dirt road in the foreground"/>
          <p:cNvSpPr/>
          <p:nvPr>
            <p:ph type="pic" idx="22"/>
          </p:nvPr>
        </p:nvSpPr>
        <p:spPr>
          <a:xfrm>
            <a:off x="6380200" y="1263848"/>
            <a:ext cx="22529801" cy="1119347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ection Title"/>
          <p:cNvSpPr txBox="1"/>
          <p:nvPr>
            <p:ph type="title" hasCustomPrompt="1"/>
          </p:nvPr>
        </p:nvSpPr>
        <p:spPr>
          <a:xfrm>
            <a:off x="1206496" y="4533900"/>
            <a:ext cx="21971004" cy="4648200"/>
          </a:xfrm>
          <a:prstGeom prst="rect">
            <a:avLst/>
          </a:prstGeom>
        </p:spPr>
        <p:txBody>
          <a:bodyPr anchor="ctr"/>
          <a:lstStyle>
            <a:lvl1pPr>
              <a:defRPr b="0"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Section Title</a:t>
            </a:r>
          </a:p>
        </p:txBody>
      </p:sp>
      <p:sp>
        <p:nvSpPr>
          <p:cNvPr id="72" name="Slide Number"/>
          <p:cNvSpPr txBox="1"/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lide Title"/>
          <p:cNvSpPr txBox="1"/>
          <p:nvPr>
            <p:ph type="title" hasCustomPrompt="1"/>
          </p:nvPr>
        </p:nvSpPr>
        <p:spPr>
          <a:xfrm>
            <a:off x="1206500" y="952500"/>
            <a:ext cx="21971000" cy="1434949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80" name="Slide Subtitle"/>
          <p:cNvSpPr txBox="1"/>
          <p:nvPr>
            <p:ph type="body" sz="quarter" idx="21" hasCustomPrompt="1"/>
          </p:nvPr>
        </p:nvSpPr>
        <p:spPr>
          <a:xfrm>
            <a:off x="1206500" y="2245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Slide Subtitle</a:t>
            </a:r>
          </a:p>
        </p:txBody>
      </p:sp>
      <p:sp>
        <p:nvSpPr>
          <p:cNvPr id="8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Agenda Title"/>
          <p:cNvSpPr txBox="1"/>
          <p:nvPr>
            <p:ph type="title" hasCustomPrompt="1"/>
          </p:nvPr>
        </p:nvSpPr>
        <p:spPr>
          <a:xfrm>
            <a:off x="1206500" y="952500"/>
            <a:ext cx="21971000" cy="1435100"/>
          </a:xfrm>
          <a:prstGeom prst="rect">
            <a:avLst/>
          </a:prstGeom>
        </p:spPr>
        <p:txBody>
          <a:bodyPr/>
          <a:lstStyle/>
          <a:p>
            <a:pPr/>
            <a:r>
              <a:t>Agenda Title</a:t>
            </a:r>
          </a:p>
        </p:txBody>
      </p:sp>
      <p:sp>
        <p:nvSpPr>
          <p:cNvPr id="89" name="Agenda Subtitle"/>
          <p:cNvSpPr txBox="1"/>
          <p:nvPr>
            <p:ph type="body" sz="quarter" idx="21" hasCustomPrompt="1"/>
          </p:nvPr>
        </p:nvSpPr>
        <p:spPr>
          <a:xfrm>
            <a:off x="1206500" y="2245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Agenda Subtitle</a:t>
            </a:r>
          </a:p>
        </p:txBody>
      </p:sp>
      <p:sp>
        <p:nvSpPr>
          <p:cNvPr id="90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1pPr>
            <a:lvl2pPr marL="0" indent="4572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2pPr>
            <a:lvl3pPr marL="0" indent="9144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3pPr>
            <a:lvl4pPr marL="0" indent="13716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4pPr>
            <a:lvl5pPr marL="0" indent="18288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5pPr>
          </a:lstStyle>
          <a:p>
            <a:pPr/>
            <a:r>
              <a:t>Agenda Topics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 txBox="1"/>
          <p:nvPr>
            <p:ph type="title" hasCustomPrompt="1"/>
          </p:nvPr>
        </p:nvSpPr>
        <p:spPr>
          <a:xfrm>
            <a:off x="1206500" y="952500"/>
            <a:ext cx="21971000" cy="1433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Slide Title</a:t>
            </a:r>
          </a:p>
        </p:txBody>
      </p:sp>
      <p:sp>
        <p:nvSpPr>
          <p:cNvPr id="3" name="Body Level One…"/>
          <p:cNvSpPr txBox="1"/>
          <p:nvPr>
            <p:ph type="body" idx="1" hasCustomPrompt="1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584200">
              <a:defRPr sz="1800"/>
            </a:lvl1pPr>
          </a:lstStyle>
          <a:p>
            <a:pPr/>
            <a:fld id="{86CB4B4D-7CA3-9044-876B-883B54F8677D}" type="slidenum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</p:sldLayoutIdLst>
  <p:transition xmlns:p14="http://schemas.microsoft.com/office/powerpoint/2010/main" spd="med" advClick="1"/>
  <p:txStyles>
    <p:titleStyle>
      <a:lvl1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609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1pPr>
      <a:lvl2pPr marL="1219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2pPr>
      <a:lvl3pPr marL="1828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3pPr>
      <a:lvl4pPr marL="2438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4pPr>
      <a:lvl5pPr marL="30480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5pPr>
      <a:lvl6pPr marL="3657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6pPr>
      <a:lvl7pPr marL="4267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7pPr>
      <a:lvl8pPr marL="4876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8pPr>
      <a:lvl9pPr marL="5486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mailto:ian.gregory@mail.utoronto.ca" TargetMode="Externa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Summer ’23 TUT1 TA: Ian Gregory – ian.gregory@mail.utoronto.ca"/>
          <p:cNvSpPr txBox="1"/>
          <p:nvPr>
            <p:ph type="body" idx="21"/>
          </p:nvPr>
        </p:nvSpPr>
        <p:spPr>
          <a:xfrm>
            <a:off x="1206498" y="10571026"/>
            <a:ext cx="21971003" cy="19050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r>
              <a:t>Summer ’23</a:t>
            </a:r>
            <a:br/>
            <a:r>
              <a:t>TUT1</a:t>
            </a:r>
            <a:br/>
            <a:r>
              <a:t>TA: Ian Gregory – </a:t>
            </a:r>
            <a:r>
              <a:rPr u="sng">
                <a:solidFill>
                  <a:schemeClr val="accent1">
                    <a:lumOff val="13575"/>
                  </a:schemeClr>
                </a:solidFill>
                <a:hlinkClick r:id="rId2" invalidUrl="" action="" tgtFrame="" tooltip="" history="1" highlightClick="0" endSnd="0"/>
              </a:rPr>
              <a:t>ian.gregory@mail.utoronto.ca</a:t>
            </a:r>
          </a:p>
        </p:txBody>
      </p:sp>
      <p:sp>
        <p:nvSpPr>
          <p:cNvPr id="152" name="CSCB09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CSCB09</a:t>
            </a:r>
          </a:p>
        </p:txBody>
      </p:sp>
      <p:sp>
        <p:nvSpPr>
          <p:cNvPr id="153" name="Lab W9 — fork(), exec[…](), and I/O Redirection"/>
          <p:cNvSpPr txBox="1"/>
          <p:nvPr>
            <p:ph type="subTitle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Lab W9 — </a:t>
            </a:r>
            <a:r>
              <a:rPr sz="4700">
                <a:latin typeface="Menlo Regular"/>
                <a:ea typeface="Menlo Regular"/>
                <a:cs typeface="Menlo Regular"/>
                <a:sym typeface="Menlo Regular"/>
              </a:rPr>
              <a:t>fork()</a:t>
            </a:r>
            <a:r>
              <a:t>, </a:t>
            </a:r>
            <a:r>
              <a:rPr sz="4700">
                <a:latin typeface="Menlo Regular"/>
                <a:ea typeface="Menlo Regular"/>
                <a:cs typeface="Menlo Regular"/>
                <a:sym typeface="Menlo Regular"/>
              </a:rPr>
              <a:t>exec[…]()</a:t>
            </a:r>
            <a:r>
              <a:t>, and I/O Redirection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Reminder: Where we are now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Reminder: Where we are now</a:t>
            </a:r>
          </a:p>
        </p:txBody>
      </p:sp>
      <p:sp>
        <p:nvSpPr>
          <p:cNvPr id="156" name="In this first part of the course, we talked to the OS/kernel indirectly, via the shell…"/>
          <p:cNvSpPr txBox="1"/>
          <p:nvPr>
            <p:ph type="body" idx="1"/>
          </p:nvPr>
        </p:nvSpPr>
        <p:spPr>
          <a:xfrm>
            <a:off x="1206500" y="2716685"/>
            <a:ext cx="21971000" cy="10600573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3600"/>
              </a:spcBef>
              <a:defRPr sz="5000"/>
            </a:pPr>
            <a:r>
              <a:t>In this first part of the course, we talked to the OS/kernel </a:t>
            </a:r>
            <a:r>
              <a:rPr i="1"/>
              <a:t>indirectly</a:t>
            </a:r>
            <a:r>
              <a:t>,</a:t>
            </a:r>
            <a:br/>
            <a:r>
              <a:t>via the shell</a:t>
            </a:r>
          </a:p>
          <a:p>
            <a:pPr>
              <a:spcBef>
                <a:spcPts val="3600"/>
              </a:spcBef>
              <a:defRPr sz="5000"/>
            </a:pPr>
            <a:r>
              <a:t>Then, we used some C library functions (fopen, fread, …),</a:t>
            </a:r>
            <a:br/>
            <a:r>
              <a:t>which also talk to the OS for us</a:t>
            </a:r>
            <a:endParaRPr i="1"/>
          </a:p>
          <a:p>
            <a:pPr>
              <a:spcBef>
                <a:spcPts val="3600"/>
              </a:spcBef>
              <a:defRPr b="1" sz="5000"/>
            </a:pPr>
            <a:r>
              <a:t>Now, we are talking directly to the kernel</a:t>
            </a:r>
            <a:r>
              <a:rPr b="0"/>
              <a:t> (</a:t>
            </a:r>
            <a:r>
              <a:rPr b="0" i="1"/>
              <a:t>system calls</a:t>
            </a:r>
            <a:r>
              <a:rPr b="0"/>
              <a:t>)</a:t>
            </a:r>
            <a:endParaRPr b="0"/>
          </a:p>
          <a:p>
            <a:pPr lvl="1">
              <a:spcBef>
                <a:spcPts val="3600"/>
              </a:spcBef>
              <a:defRPr b="1" sz="5000"/>
            </a:pPr>
            <a:r>
              <a:rPr b="0"/>
              <a:t>i.e., there is no “lower” level of abstraction (for user programs)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Running a command as a child process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Running a command as a child process</a:t>
            </a:r>
          </a:p>
        </p:txBody>
      </p:sp>
      <p:sp>
        <p:nvSpPr>
          <p:cNvPr id="159" name="Step 1: fork() – duplicates the current process to create a child process…"/>
          <p:cNvSpPr txBox="1"/>
          <p:nvPr>
            <p:ph type="body" idx="1"/>
          </p:nvPr>
        </p:nvSpPr>
        <p:spPr>
          <a:xfrm>
            <a:off x="1206500" y="2716685"/>
            <a:ext cx="21971000" cy="10600573"/>
          </a:xfrm>
          <a:prstGeom prst="rect">
            <a:avLst/>
          </a:prstGeom>
        </p:spPr>
        <p:txBody>
          <a:bodyPr/>
          <a:lstStyle/>
          <a:p>
            <a:pPr marL="542544" indent="-542544" defTabSz="2170121">
              <a:spcBef>
                <a:spcPts val="2400"/>
              </a:spcBef>
              <a:defRPr sz="4450"/>
            </a:pPr>
            <a:r>
              <a:t>Step 1: </a:t>
            </a:r>
            <a:r>
              <a:rPr sz="3559">
                <a:latin typeface="Menlo Regular"/>
                <a:ea typeface="Menlo Regular"/>
                <a:cs typeface="Menlo Regular"/>
                <a:sym typeface="Menlo Regular"/>
              </a:rPr>
              <a:t>fork()</a:t>
            </a:r>
            <a:r>
              <a:t> – duplicates the current process to create a child process</a:t>
            </a:r>
          </a:p>
          <a:p>
            <a:pPr lvl="1" marL="1085088" indent="-542544" defTabSz="2170121">
              <a:spcBef>
                <a:spcPts val="2400"/>
              </a:spcBef>
              <a:defRPr sz="3916"/>
            </a:pPr>
            <a:r>
              <a:t>This system call “returns twice”!</a:t>
            </a:r>
          </a:p>
          <a:p>
            <a:pPr lvl="2" marL="1627632" indent="-542544" defTabSz="2170121">
              <a:spcBef>
                <a:spcPts val="2400"/>
              </a:spcBef>
              <a:defRPr sz="3916"/>
            </a:pPr>
            <a:r>
              <a:t>Once in the new child process (returning 0)</a:t>
            </a:r>
          </a:p>
          <a:p>
            <a:pPr lvl="2" marL="1627632" indent="-542544" defTabSz="2170121">
              <a:spcBef>
                <a:spcPts val="2400"/>
              </a:spcBef>
              <a:defRPr sz="3916"/>
            </a:pPr>
            <a:r>
              <a:t>Once in the existing parent process (returning PID of new child, &gt; 0)</a:t>
            </a:r>
          </a:p>
          <a:p>
            <a:pPr marL="542544" indent="-542544" defTabSz="2170121">
              <a:spcBef>
                <a:spcPts val="2400"/>
              </a:spcBef>
              <a:defRPr sz="4450"/>
            </a:pPr>
            <a:r>
              <a:t>Step 2: </a:t>
            </a:r>
            <a:r>
              <a:rPr sz="3559">
                <a:latin typeface="Menlo Regular"/>
                <a:ea typeface="Menlo Regular"/>
                <a:cs typeface="Menlo Regular"/>
                <a:sym typeface="Menlo Regular"/>
              </a:rPr>
              <a:t>exec[…]()</a:t>
            </a:r>
            <a:r>
              <a:t> – replaces the current process by loading another program</a:t>
            </a:r>
          </a:p>
          <a:p>
            <a:pPr lvl="1" marL="1085088" indent="-542544" defTabSz="2170121">
              <a:spcBef>
                <a:spcPts val="2400"/>
              </a:spcBef>
              <a:defRPr sz="3916"/>
            </a:pPr>
            <a:r>
              <a:t>We say “exec”, but there is no real </a:t>
            </a:r>
            <a:r>
              <a:rPr sz="3559">
                <a:latin typeface="Menlo Regular"/>
                <a:ea typeface="Menlo Regular"/>
                <a:cs typeface="Menlo Regular"/>
                <a:sym typeface="Menlo Regular"/>
              </a:rPr>
              <a:t>exec</a:t>
            </a:r>
            <a:r>
              <a:t> system call;</a:t>
            </a:r>
            <a:br/>
            <a:r>
              <a:t>there are many variants instead, e.g.,</a:t>
            </a:r>
          </a:p>
          <a:p>
            <a:pPr lvl="2" marL="1578309" indent="-493221" defTabSz="2170121">
              <a:spcBef>
                <a:spcPts val="2400"/>
              </a:spcBef>
              <a:defRPr sz="3916"/>
            </a:pPr>
            <a:r>
              <a:rPr sz="3559">
                <a:latin typeface="Menlo Regular"/>
                <a:ea typeface="Menlo Regular"/>
                <a:cs typeface="Menlo Regular"/>
                <a:sym typeface="Menlo Regular"/>
              </a:rPr>
              <a:t>execl(path, arg0, arg1, …, argN, NULL)</a:t>
            </a:r>
          </a:p>
          <a:p>
            <a:pPr lvl="3" marL="2170176" indent="-542544" defTabSz="2170121">
              <a:spcBef>
                <a:spcPts val="2400"/>
              </a:spcBef>
              <a:defRPr sz="3916"/>
            </a:pPr>
            <a:r>
              <a:t>“exec list” – exec program with arguments passed to the function</a:t>
            </a:r>
          </a:p>
          <a:p>
            <a:pPr lvl="2" marL="1578309" indent="-493221" defTabSz="2170121">
              <a:spcBef>
                <a:spcPts val="2400"/>
              </a:spcBef>
              <a:defRPr sz="3916"/>
            </a:pPr>
            <a:r>
              <a:rPr sz="3559">
                <a:latin typeface="Menlo Regular"/>
                <a:ea typeface="Menlo Regular"/>
                <a:cs typeface="Menlo Regular"/>
                <a:sym typeface="Menlo Regular"/>
              </a:rPr>
              <a:t>execv(path, &amp;argv[0])</a:t>
            </a:r>
          </a:p>
          <a:p>
            <a:pPr lvl="3" marL="2170176" indent="-542544" defTabSz="2170121">
              <a:spcBef>
                <a:spcPts val="2400"/>
              </a:spcBef>
              <a:defRPr sz="3916"/>
            </a:pPr>
            <a:r>
              <a:t>“exec vector” – exec program with arguments passed as “vector” (array)</a:t>
            </a:r>
          </a:p>
          <a:p>
            <a:pPr lvl="2" marL="1578309" indent="-493221" defTabSz="2170121">
              <a:spcBef>
                <a:spcPts val="2400"/>
              </a:spcBef>
              <a:defRPr sz="3916"/>
            </a:pPr>
            <a:r>
              <a:rPr sz="3559">
                <a:latin typeface="Menlo Regular"/>
                <a:ea typeface="Menlo Regular"/>
                <a:cs typeface="Menlo Regular"/>
                <a:sym typeface="Menlo Regular"/>
              </a:rPr>
              <a:t>exec[lv]p(path, &amp;argv[0])</a:t>
            </a:r>
          </a:p>
          <a:p>
            <a:pPr lvl="3" marL="2170176" indent="-542544" defTabSz="2170121">
              <a:spcBef>
                <a:spcPts val="2400"/>
              </a:spcBef>
              <a:defRPr sz="3916"/>
            </a:pPr>
            <a:r>
              <a:t>Like </a:t>
            </a:r>
            <a:r>
              <a:rPr sz="3559">
                <a:latin typeface="Menlo Regular"/>
                <a:ea typeface="Menlo Regular"/>
                <a:cs typeface="Menlo Regular"/>
                <a:sym typeface="Menlo Regular"/>
              </a:rPr>
              <a:t>exec[lv]</a:t>
            </a:r>
            <a:r>
              <a:t>, but if </a:t>
            </a:r>
            <a:r>
              <a:rPr sz="3559">
                <a:latin typeface="Menlo Regular"/>
                <a:ea typeface="Menlo Regular"/>
                <a:cs typeface="Menlo Regular"/>
                <a:sym typeface="Menlo Regular"/>
              </a:rPr>
              <a:t>path</a:t>
            </a:r>
            <a:r>
              <a:t> isn’t found, also searches in the </a:t>
            </a:r>
            <a:r>
              <a:rPr sz="3559">
                <a:latin typeface="Menlo Regular"/>
                <a:ea typeface="Menlo Regular"/>
                <a:cs typeface="Menlo Regular"/>
                <a:sym typeface="Menlo Regular"/>
              </a:rPr>
              <a:t>$PATH</a:t>
            </a:r>
            <a:r>
              <a:t> environment variable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I/O redirection with fork()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I/O redirection with </a:t>
            </a:r>
            <a:r>
              <a:rPr spc="-158" sz="7900">
                <a:latin typeface="Menlo Regular"/>
                <a:ea typeface="Menlo Regular"/>
                <a:cs typeface="Menlo Regular"/>
                <a:sym typeface="Menlo Regular"/>
              </a:rPr>
              <a:t>fork()</a:t>
            </a:r>
          </a:p>
        </p:txBody>
      </p:sp>
      <p:sp>
        <p:nvSpPr>
          <p:cNvPr id="162" name="Recall that fork() duplicates most of the state of the parent process—including its file descriptor table…"/>
          <p:cNvSpPr txBox="1"/>
          <p:nvPr>
            <p:ph type="body" idx="1"/>
          </p:nvPr>
        </p:nvSpPr>
        <p:spPr>
          <a:xfrm>
            <a:off x="1206500" y="2716685"/>
            <a:ext cx="21971000" cy="10600573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3600"/>
              </a:spcBef>
              <a:defRPr sz="5000"/>
            </a:pPr>
            <a:r>
              <a:t>Recall that </a:t>
            </a:r>
            <a:r>
              <a:rPr sz="4000">
                <a:latin typeface="Menlo Regular"/>
                <a:ea typeface="Menlo Regular"/>
                <a:cs typeface="Menlo Regular"/>
                <a:sym typeface="Menlo Regular"/>
              </a:rPr>
              <a:t>fork()</a:t>
            </a:r>
            <a:r>
              <a:t> duplicates most of the state of the parent process—</a:t>
            </a:r>
            <a:r>
              <a:rPr b="1"/>
              <a:t>including its file descriptor table</a:t>
            </a:r>
          </a:p>
          <a:p>
            <a:pPr>
              <a:spcBef>
                <a:spcPts val="3600"/>
              </a:spcBef>
              <a:defRPr sz="5000"/>
            </a:pPr>
            <a:r>
              <a:t>What’s more, </a:t>
            </a:r>
            <a:r>
              <a:rPr sz="4000">
                <a:latin typeface="Menlo Regular"/>
                <a:ea typeface="Menlo Regular"/>
                <a:cs typeface="Menlo Regular"/>
                <a:sym typeface="Menlo Regular"/>
              </a:rPr>
              <a:t>exec()</a:t>
            </a:r>
            <a:r>
              <a:t> will </a:t>
            </a:r>
            <a:r>
              <a:rPr b="1"/>
              <a:t>leave open</a:t>
            </a:r>
            <a:r>
              <a:t> anything not marked </a:t>
            </a:r>
            <a:r>
              <a:rPr sz="4000">
                <a:latin typeface="Menlo Regular"/>
                <a:ea typeface="Menlo Regular"/>
                <a:cs typeface="Menlo Regular"/>
                <a:sym typeface="Menlo Regular"/>
              </a:rPr>
              <a:t>CLOEXEC</a:t>
            </a:r>
          </a:p>
          <a:p>
            <a:pPr>
              <a:spcBef>
                <a:spcPts val="3600"/>
              </a:spcBef>
              <a:defRPr sz="5000"/>
            </a:pPr>
            <a:r>
              <a:t>So to redirect I/O in a child process, we simply change </a:t>
            </a:r>
            <a:r>
              <a:rPr b="1"/>
              <a:t>what is referred to</a:t>
            </a:r>
            <a:r>
              <a:t> by file descriptor numbers that the child will assume are given</a:t>
            </a:r>
          </a:p>
          <a:p>
            <a:pPr lvl="1">
              <a:spcBef>
                <a:spcPts val="3600"/>
              </a:spcBef>
              <a:defRPr sz="5000"/>
            </a:pPr>
            <a:r>
              <a:rPr i="1"/>
              <a:t>Which file descriptors are usually assumed given?</a:t>
            </a:r>
          </a:p>
          <a:p>
            <a:pPr lvl="2">
              <a:spcBef>
                <a:spcPts val="3600"/>
              </a:spcBef>
              <a:defRPr sz="5000"/>
            </a:pPr>
            <a:r>
              <a:rPr b="1"/>
              <a:t>0</a:t>
            </a:r>
            <a:r>
              <a:t> (stdin), </a:t>
            </a:r>
            <a:r>
              <a:rPr b="1"/>
              <a:t>1</a:t>
            </a:r>
            <a:r>
              <a:t> (stdout), </a:t>
            </a:r>
            <a:r>
              <a:rPr b="1"/>
              <a:t>2</a:t>
            </a:r>
            <a:r>
              <a:t> (stderr)</a:t>
            </a:r>
          </a:p>
          <a:p>
            <a:pPr lvl="1">
              <a:spcBef>
                <a:spcPts val="3600"/>
              </a:spcBef>
              <a:defRPr sz="5000"/>
            </a:pPr>
            <a:r>
              <a:rPr i="1"/>
              <a:t>How to change </a:t>
            </a:r>
            <a:r>
              <a:rPr b="1" i="1"/>
              <a:t>what is referred to</a:t>
            </a:r>
            <a:r>
              <a:rPr i="1"/>
              <a:t> by </a:t>
            </a:r>
            <a:r>
              <a:rPr i="1" sz="4000">
                <a:latin typeface="Menlo Regular"/>
                <a:ea typeface="Menlo Regular"/>
                <a:cs typeface="Menlo Regular"/>
                <a:sym typeface="Menlo Regular"/>
              </a:rPr>
              <a:t>fd</a:t>
            </a:r>
            <a:r>
              <a:rPr i="1"/>
              <a:t>?</a:t>
            </a:r>
            <a:endParaRPr i="1"/>
          </a:p>
          <a:p>
            <a:pPr lvl="2" marL="1706879" indent="-487679">
              <a:spcBef>
                <a:spcPts val="3600"/>
              </a:spcBef>
              <a:defRPr sz="5000"/>
            </a:pPr>
            <a:r>
              <a:rPr sz="4000">
                <a:latin typeface="Menlo Regular"/>
                <a:ea typeface="Menlo Regular"/>
                <a:cs typeface="Menlo Regular"/>
                <a:sym typeface="Menlo Regular"/>
              </a:rPr>
              <a:t>dup2()</a:t>
            </a:r>
            <a:r>
              <a:t> – “duplicate to” or “duplicate taking 2 arguments”</a:t>
            </a:r>
          </a:p>
          <a:p>
            <a:pPr lvl="3">
              <a:spcBef>
                <a:spcPts val="3600"/>
              </a:spcBef>
              <a:defRPr sz="4400"/>
            </a:pPr>
            <a:r>
              <a:t>see lecture slides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Lab W9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Lab W9</a:t>
            </a:r>
          </a:p>
        </p:txBody>
      </p:sp>
      <p:sp>
        <p:nvSpPr>
          <p:cNvPr id="165" name="Describe how to find and terminate your runaway fork()ed processes…"/>
          <p:cNvSpPr txBox="1"/>
          <p:nvPr>
            <p:ph type="body" idx="1"/>
          </p:nvPr>
        </p:nvSpPr>
        <p:spPr>
          <a:xfrm>
            <a:off x="1206500" y="2716685"/>
            <a:ext cx="21971000" cy="10600573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3600"/>
              </a:spcBef>
              <a:defRPr sz="5000"/>
            </a:pPr>
            <a:r>
              <a:t>Describe how to find and terminate your runaway </a:t>
            </a:r>
            <a:r>
              <a:rPr sz="4000">
                <a:latin typeface="Menlo Regular"/>
                <a:ea typeface="Menlo Regular"/>
                <a:cs typeface="Menlo Regular"/>
                <a:sym typeface="Menlo Regular"/>
              </a:rPr>
              <a:t>fork()</a:t>
            </a:r>
            <a:r>
              <a:t>ed processes</a:t>
            </a:r>
          </a:p>
          <a:p>
            <a:pPr>
              <a:spcBef>
                <a:spcPts val="3600"/>
              </a:spcBef>
              <a:defRPr sz="5000"/>
            </a:pPr>
            <a:r>
              <a:t>Write a program that implements </a:t>
            </a:r>
            <a:r>
              <a:rPr sz="4600">
                <a:latin typeface="Menlo Regular"/>
                <a:ea typeface="Menlo Regular"/>
                <a:cs typeface="Menlo Regular"/>
                <a:sym typeface="Menlo Regular"/>
              </a:rPr>
              <a:t>cmd [args ...] 2&gt; file</a:t>
            </a:r>
            <a:br/>
            <a:r>
              <a:t>for given </a:t>
            </a:r>
            <a:r>
              <a:rPr sz="4600">
                <a:latin typeface="Menlo Regular"/>
                <a:ea typeface="Menlo Regular"/>
                <a:cs typeface="Menlo Regular"/>
                <a:sym typeface="Menlo Regular"/>
              </a:rPr>
              <a:t>cmd</a:t>
            </a:r>
            <a:r>
              <a:t>, </a:t>
            </a:r>
            <a:r>
              <a:rPr sz="4600">
                <a:latin typeface="Menlo Regular"/>
                <a:ea typeface="Menlo Regular"/>
                <a:cs typeface="Menlo Regular"/>
                <a:sym typeface="Menlo Regular"/>
              </a:rPr>
              <a:t>args</a:t>
            </a:r>
            <a:r>
              <a:t>, </a:t>
            </a:r>
            <a:r>
              <a:rPr sz="4600">
                <a:latin typeface="Menlo Regular"/>
                <a:ea typeface="Menlo Regular"/>
                <a:cs typeface="Menlo Regular"/>
                <a:sym typeface="Menlo Regular"/>
              </a:rPr>
              <a:t>file</a:t>
            </a:r>
          </a:p>
          <a:p>
            <a:pPr lvl="1">
              <a:spcBef>
                <a:spcPts val="3600"/>
              </a:spcBef>
              <a:defRPr sz="5000"/>
            </a:pPr>
            <a:r>
              <a:t>i.e., launch </a:t>
            </a:r>
            <a:r>
              <a:rPr sz="4600">
                <a:latin typeface="Menlo Regular"/>
                <a:ea typeface="Menlo Regular"/>
                <a:cs typeface="Menlo Regular"/>
                <a:sym typeface="Menlo Regular"/>
              </a:rPr>
              <a:t>cmd</a:t>
            </a:r>
            <a:r>
              <a:t>, passing </a:t>
            </a:r>
            <a:r>
              <a:rPr sz="4600">
                <a:latin typeface="Menlo Regular"/>
                <a:ea typeface="Menlo Regular"/>
                <a:cs typeface="Menlo Regular"/>
                <a:sym typeface="Menlo Regular"/>
              </a:rPr>
              <a:t>args</a:t>
            </a:r>
            <a:r>
              <a:t>, with stderr (fd 2) redirected to </a:t>
            </a:r>
            <a:r>
              <a:rPr sz="4600">
                <a:latin typeface="Menlo Regular"/>
                <a:ea typeface="Menlo Regular"/>
                <a:cs typeface="Menlo Regular"/>
                <a:sym typeface="Menlo Regular"/>
              </a:rPr>
              <a:t>file</a:t>
            </a:r>
          </a:p>
          <a:p>
            <a:pPr lvl="1">
              <a:spcBef>
                <a:spcPts val="3600"/>
              </a:spcBef>
              <a:defRPr sz="5000"/>
            </a:pPr>
            <a:r>
              <a:t>What you write will essentially be how the shell is implemented(!),</a:t>
            </a:r>
            <a:br/>
            <a:r>
              <a:t>except specialized to this simple kind of command</a:t>
            </a:r>
          </a:p>
          <a:p>
            <a:pPr lvl="2">
              <a:spcBef>
                <a:spcPts val="3600"/>
              </a:spcBef>
              <a:defRPr sz="4200"/>
            </a:pPr>
            <a:r>
              <a:t>(Don’t worry, starter code with plenty of hints is given)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20_BasicBlack">
  <a:themeElements>
    <a:clrScheme name="20_BasicBlack">
      <a:dk1>
        <a:srgbClr val="000000"/>
      </a:dk1>
      <a:lt1>
        <a:srgbClr val="FFFFFF"/>
      </a:lt1>
      <a:dk2>
        <a:srgbClr val="434343"/>
      </a:dk2>
      <a:lt2>
        <a:srgbClr val="A9A9A9"/>
      </a:lt2>
      <a:accent1>
        <a:srgbClr val="0076BA"/>
      </a:accent1>
      <a:accent2>
        <a:srgbClr val="05A89D"/>
      </a:accent2>
      <a:accent3>
        <a:srgbClr val="1DB100"/>
      </a:accent3>
      <a:accent4>
        <a:srgbClr val="F9B900"/>
      </a:accent4>
      <a:accent5>
        <a:srgbClr val="EE220D"/>
      </a:accent5>
      <a:accent6>
        <a:srgbClr val="CB297B"/>
      </a:accent6>
      <a:hlink>
        <a:srgbClr val="0000FF"/>
      </a:hlink>
      <a:folHlink>
        <a:srgbClr val="FF00FF"/>
      </a:folHlink>
    </a:clrScheme>
    <a:fontScheme name="20_BasicBlack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0_Basic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20_BasicBlack">
  <a:themeElements>
    <a:clrScheme name="20_BasicBlack">
      <a:dk1>
        <a:srgbClr val="000000"/>
      </a:dk1>
      <a:lt1>
        <a:srgbClr val="FFFFFF"/>
      </a:lt1>
      <a:dk2>
        <a:srgbClr val="434343"/>
      </a:dk2>
      <a:lt2>
        <a:srgbClr val="A9A9A9"/>
      </a:lt2>
      <a:accent1>
        <a:srgbClr val="0076BA"/>
      </a:accent1>
      <a:accent2>
        <a:srgbClr val="05A89D"/>
      </a:accent2>
      <a:accent3>
        <a:srgbClr val="1DB100"/>
      </a:accent3>
      <a:accent4>
        <a:srgbClr val="F9B900"/>
      </a:accent4>
      <a:accent5>
        <a:srgbClr val="EE220D"/>
      </a:accent5>
      <a:accent6>
        <a:srgbClr val="CB297B"/>
      </a:accent6>
      <a:hlink>
        <a:srgbClr val="0000FF"/>
      </a:hlink>
      <a:folHlink>
        <a:srgbClr val="FF00FF"/>
      </a:folHlink>
    </a:clrScheme>
    <a:fontScheme name="20_BasicBlack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0_Basic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