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7" name="Body Level One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lose-up of wild plants growing between rocks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Large rock formation under dark clouds with a dirt road in the foreground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Close-up of a wild plant growing between lava rocks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aterfall surrounded by a green rocky landscap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Moss-covered rocks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Large rock formation under dark clouds with a dirt road in the foreground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an.gregory@mail.utoronto.ca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ummer ’23 TUT1 TA: Ian Gregory – ian.gregory@mail.utoronto.ca"/>
          <p:cNvSpPr txBox="1"/>
          <p:nvPr>
            <p:ph type="body" idx="21"/>
          </p:nvPr>
        </p:nvSpPr>
        <p:spPr>
          <a:xfrm>
            <a:off x="1206498" y="10571026"/>
            <a:ext cx="21971003" cy="1905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Summer ’23</a:t>
            </a:r>
            <a:br/>
            <a:r>
              <a:t>TUT1</a:t>
            </a:r>
            <a:br/>
            <a:r>
              <a:t>TA: Ian Gregory – </a:t>
            </a:r>
            <a:r>
              <a:rPr u="sng">
                <a:solidFill>
                  <a:schemeClr val="accent1">
                    <a:lumOff val="13575"/>
                  </a:schemeClr>
                </a:solidFill>
                <a:hlinkClick r:id="rId2" invalidUrl="" action="" tgtFrame="" tooltip="" history="1" highlightClick="0" endSnd="0"/>
              </a:rPr>
              <a:t>ian.gregory@mail.utoronto.ca</a:t>
            </a:r>
          </a:p>
        </p:txBody>
      </p:sp>
      <p:sp>
        <p:nvSpPr>
          <p:cNvPr id="152" name="CSCB0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CSCB09</a:t>
            </a:r>
          </a:p>
        </p:txBody>
      </p:sp>
      <p:sp>
        <p:nvSpPr>
          <p:cNvPr id="153" name="Lab W6 — C I/O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W6 — C I/O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 library I/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 library I/O</a:t>
            </a:r>
          </a:p>
        </p:txBody>
      </p:sp>
      <p:sp>
        <p:nvSpPr>
          <p:cNvPr id="156" name="This week, we are reading and writing files using C library functions…"/>
          <p:cNvSpPr txBox="1"/>
          <p:nvPr>
            <p:ph type="body" idx="1"/>
          </p:nvPr>
        </p:nvSpPr>
        <p:spPr>
          <a:xfrm>
            <a:off x="1206500" y="2716685"/>
            <a:ext cx="21971000" cy="1060057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  <a:defRPr sz="5000"/>
            </a:pPr>
            <a:r>
              <a:t>This week, we are reading and writing files using </a:t>
            </a:r>
            <a:r>
              <a:rPr b="1"/>
              <a:t>C library functions</a:t>
            </a:r>
          </a:p>
          <a:p>
            <a:pPr lvl="1">
              <a:spcBef>
                <a:spcPts val="3600"/>
              </a:spcBef>
              <a:defRPr sz="5000"/>
            </a:pPr>
            <a:r>
              <a:rPr i="1"/>
              <a:t>Library functions</a:t>
            </a:r>
            <a:r>
              <a:t> are designed for </a:t>
            </a:r>
            <a:r>
              <a:rPr b="1"/>
              <a:t>portability</a:t>
            </a:r>
            <a:r>
              <a:t> and </a:t>
            </a:r>
            <a:r>
              <a:rPr b="1"/>
              <a:t>convenience</a:t>
            </a:r>
          </a:p>
          <a:p>
            <a:pPr lvl="2">
              <a:spcBef>
                <a:spcPts val="3600"/>
              </a:spcBef>
              <a:defRPr sz="5000"/>
            </a:pPr>
            <a:r>
              <a:rPr i="1"/>
              <a:t>Portability</a:t>
            </a:r>
            <a:r>
              <a:t> means we can use the same code for different runtime environments (e.g., OSs)</a:t>
            </a:r>
          </a:p>
          <a:p>
            <a:pPr lvl="1">
              <a:spcBef>
                <a:spcPts val="3600"/>
              </a:spcBef>
              <a:defRPr sz="5000"/>
            </a:pPr>
            <a:r>
              <a:t>In a future week, we will skip the library and talk directly to the</a:t>
            </a:r>
            <a:br/>
            <a:r>
              <a:t>Linux kernel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File cursors (a reminder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30" sz="6500"/>
            </a:lvl1pPr>
          </a:lstStyle>
          <a:p>
            <a:pPr/>
            <a:r>
              <a:t>File cursors (a reminder)</a:t>
            </a:r>
          </a:p>
        </p:txBody>
      </p:sp>
      <p:sp>
        <p:nvSpPr>
          <p:cNvPr id="159" name="#include &lt;stdio.h&gt;…"/>
          <p:cNvSpPr txBox="1"/>
          <p:nvPr/>
        </p:nvSpPr>
        <p:spPr>
          <a:xfrm>
            <a:off x="11028529" y="1669081"/>
            <a:ext cx="12656971" cy="1219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#include &lt;stdio.h&gt;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void print_cursor(FILE *file) {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printf("cursor: %ld\n", ftell(file));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int main() {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Open in "read" mode: cursor starts at beginning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FILE *file = fopen("lol.txt", "r");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if (file == NULL) return 1;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Read a character, which advances input cursor by 1 if not EOF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input = getc(file);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printf(input == EOF ? "EOF\n" : "not EOF\n");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fclose(file);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printf("-----------\n");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Open in "append" mode: cursor starts at end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(and writing is allowed)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file = fopen("lol.txt", "a");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if (file == NULL) return 1;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Read a character, which advances input cursor by 1 if not EOF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input = getc(file);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printf(input == EOF ? "EOF\n" : "not EOF\n");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fclose(file);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</p:txBody>
      </p:sp>
      <p:sp>
        <p:nvSpPr>
          <p:cNvPr id="160" name="Each open file (FILE for now) has an internal cursor: “where you are” in the file…"/>
          <p:cNvSpPr txBox="1"/>
          <p:nvPr>
            <p:ph type="body" sz="half" idx="1"/>
          </p:nvPr>
        </p:nvSpPr>
        <p:spPr>
          <a:xfrm>
            <a:off x="1206499" y="2716685"/>
            <a:ext cx="9115731" cy="10600573"/>
          </a:xfrm>
          <a:prstGeom prst="rect">
            <a:avLst/>
          </a:prstGeom>
        </p:spPr>
        <p:txBody>
          <a:bodyPr/>
          <a:lstStyle/>
          <a:p>
            <a:pPr marL="609599" indent="-609599">
              <a:spcBef>
                <a:spcPts val="3600"/>
              </a:spcBef>
              <a:defRPr sz="4400"/>
            </a:pPr>
            <a:r>
              <a:t>Each open file (</a:t>
            </a:r>
            <a:r>
              <a:rPr b="1">
                <a:latin typeface="Menlo Regular"/>
                <a:ea typeface="Menlo Regular"/>
                <a:cs typeface="Menlo Regular"/>
                <a:sym typeface="Menlo Regular"/>
              </a:rPr>
              <a:t>FILE</a:t>
            </a:r>
            <a:r>
              <a:t> for now) has an internal </a:t>
            </a:r>
            <a:r>
              <a:rPr i="1"/>
              <a:t>cursor</a:t>
            </a:r>
            <a:r>
              <a:t>:</a:t>
            </a:r>
            <a:br/>
            <a:r>
              <a:t>“where you are” in the file</a:t>
            </a:r>
          </a:p>
          <a:p>
            <a:pPr marL="609599" indent="-609599">
              <a:spcBef>
                <a:spcPts val="3600"/>
              </a:spcBef>
              <a:defRPr sz="4400"/>
            </a:pPr>
            <a:r>
              <a:t>Initialized depending on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fopen</a:t>
            </a:r>
            <a:r>
              <a:t> mode (read/write/append)</a:t>
            </a:r>
          </a:p>
          <a:p>
            <a:pPr marL="609599" indent="-609599">
              <a:spcBef>
                <a:spcPts val="3600"/>
              </a:spcBef>
              <a:defRPr sz="4400"/>
            </a:pPr>
            <a:r>
              <a:t>Read and write operations advance the cursor by the number of bytes read/written</a:t>
            </a:r>
          </a:p>
          <a:p>
            <a:pPr marL="609599" indent="-609599">
              <a:spcBef>
                <a:spcPts val="3600"/>
              </a:spcBef>
              <a:defRPr sz="4400"/>
            </a:pPr>
            <a:r>
              <a:t>You can manually set the cursor with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fseek</a:t>
            </a:r>
            <a:r>
              <a:t>, and find its value with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ftell</a:t>
            </a:r>
            <a:br/>
            <a:r>
              <a:t>(it’s a byte offset from the beginning of the file)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#include &lt;stdio.h&gt;…"/>
          <p:cNvSpPr txBox="1"/>
          <p:nvPr/>
        </p:nvSpPr>
        <p:spPr>
          <a:xfrm>
            <a:off x="868529" y="1669081"/>
            <a:ext cx="12656971" cy="1219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#include &lt;stdio.h&gt;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void print_cursor(FILE *file) {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printf("cursor: %ld\n", ftell(file));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int main() {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Open in "read" mode: cursor starts at beginning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FILE *file = fopen("lol.txt", "r");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if (file == NULL) return 1;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Read a character, which advances input cursor by 1 if not EOF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input = getc(file);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printf(input == EOF ? "EOF\n" : "not EOF\n");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fclose(file);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printf("-----------\n");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Open in "append" mode: cursor starts at end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(and writing is allowed)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file = fopen("lol.txt", "a");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if (file == NULL) return 1;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Read a character, which advances input cursor by 1 if not EOF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input = getc(file);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printf(input == EOF ? "EOF\n" : "not EOF\n");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print_cursor(file);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fclose(file);</a:t>
            </a:r>
          </a:p>
          <a:p>
            <a:pPr algn="l">
              <a:defRPr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</p:txBody>
      </p:sp>
      <p:sp>
        <p:nvSpPr>
          <p:cNvPr id="163" name="cursor: 0…"/>
          <p:cNvSpPr txBox="1"/>
          <p:nvPr>
            <p:ph type="body" sz="half" idx="1"/>
          </p:nvPr>
        </p:nvSpPr>
        <p:spPr>
          <a:xfrm>
            <a:off x="15266515" y="1835960"/>
            <a:ext cx="9115731" cy="10600572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cursor: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not EOF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cursor: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-----------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cursor: 116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EOF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cursor: 116</a:t>
            </a:r>
          </a:p>
        </p:txBody>
      </p:sp>
      <p:sp>
        <p:nvSpPr>
          <p:cNvPr id="165" name="Connection Line"/>
          <p:cNvSpPr/>
          <p:nvPr/>
        </p:nvSpPr>
        <p:spPr>
          <a:xfrm>
            <a:off x="12434868" y="2159404"/>
            <a:ext cx="2247700" cy="618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18" fill="norm" stroke="1" extrusionOk="0">
                <a:moveTo>
                  <a:pt x="0" y="20218"/>
                </a:moveTo>
                <a:cubicBezTo>
                  <a:pt x="4762" y="5278"/>
                  <a:pt x="11962" y="-1382"/>
                  <a:pt x="21600" y="237"/>
                </a:cubicBezTo>
              </a:path>
            </a:pathLst>
          </a:custGeom>
          <a:ln w="127000">
            <a:solidFill>
              <a:schemeClr val="accent2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Output bufferin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30" sz="6500"/>
            </a:lvl1pPr>
          </a:lstStyle>
          <a:p>
            <a:pPr/>
            <a:r>
              <a:t>Output buffering</a:t>
            </a:r>
          </a:p>
        </p:txBody>
      </p:sp>
      <p:sp>
        <p:nvSpPr>
          <p:cNvPr id="168" name="#include &lt;stdio.h&gt;…"/>
          <p:cNvSpPr txBox="1"/>
          <p:nvPr/>
        </p:nvSpPr>
        <p:spPr>
          <a:xfrm>
            <a:off x="11282529" y="2870199"/>
            <a:ext cx="12656971" cy="797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#include &lt;stdio.h&gt;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#include &lt;stdlib.h&gt;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// 0 -&gt; who stole my output?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//      stuck in line buffer, never flushed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// 1 -&gt; manually flush line buffer (this is only a demo;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//      don't actually do this without good reason)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#define FLUSH_EARLY 0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int main() {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printf("Your lotto number is %d", rand());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if (FLUSH_EARLY) fflush(stdout);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Cause a crash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// `volatile` works around optimizer smarts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int oopsie = *(volatile int *)NULL;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  printf("\nHave a nice day\n");</a:t>
            </a:r>
          </a:p>
          <a:p>
            <a:pPr algn="l">
              <a:defRPr sz="2700"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t>}</a:t>
            </a:r>
          </a:p>
        </p:txBody>
      </p:sp>
      <p:sp>
        <p:nvSpPr>
          <p:cNvPr id="169" name="Line buffering: the library holds your data hostage until it sees \n (really, ASCII 0xa)…"/>
          <p:cNvSpPr txBox="1"/>
          <p:nvPr>
            <p:ph type="body" sz="half" idx="1"/>
          </p:nvPr>
        </p:nvSpPr>
        <p:spPr>
          <a:xfrm>
            <a:off x="1206499" y="2716685"/>
            <a:ext cx="9271065" cy="10600573"/>
          </a:xfrm>
          <a:prstGeom prst="rect">
            <a:avLst/>
          </a:prstGeom>
        </p:spPr>
        <p:txBody>
          <a:bodyPr/>
          <a:lstStyle/>
          <a:p>
            <a:pPr marL="609599" indent="-609599">
              <a:spcBef>
                <a:spcPts val="3600"/>
              </a:spcBef>
              <a:defRPr sz="4400"/>
            </a:pPr>
            <a:r>
              <a:rPr b="1"/>
              <a:t>Line buffering:</a:t>
            </a:r>
            <a:r>
              <a:t> the library holds your data hostage until it sees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\n</a:t>
            </a:r>
            <a:r>
              <a:t> (really, ASCII </a:t>
            </a:r>
            <a:r>
              <a:rPr>
                <a:latin typeface="Menlo Regular"/>
                <a:ea typeface="Menlo Regular"/>
                <a:cs typeface="Menlo Regular"/>
                <a:sym typeface="Menlo Regular"/>
              </a:rPr>
              <a:t>0xa</a:t>
            </a:r>
            <a:r>
              <a:t>)</a:t>
            </a:r>
          </a:p>
          <a:p>
            <a:pPr lvl="1">
              <a:spcBef>
                <a:spcPts val="3600"/>
              </a:spcBef>
              <a:defRPr sz="4400"/>
            </a:pPr>
            <a:r>
              <a:t>This is default behaviour for stdout to an interactive terminal</a:t>
            </a:r>
          </a:p>
          <a:p>
            <a:pPr lvl="1">
              <a:spcBef>
                <a:spcPts val="3600"/>
              </a:spcBef>
              <a:defRPr sz="4400"/>
            </a:pPr>
            <a:r>
              <a:t>Yet another reason to write your debug messages to stderr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ab W6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 W6</a:t>
            </a:r>
          </a:p>
        </p:txBody>
      </p:sp>
      <p:sp>
        <p:nvSpPr>
          <p:cNvPr id="172" name="Read and write the raw (binary) representation of C structs…"/>
          <p:cNvSpPr txBox="1"/>
          <p:nvPr>
            <p:ph type="body" idx="1"/>
          </p:nvPr>
        </p:nvSpPr>
        <p:spPr>
          <a:xfrm>
            <a:off x="1206499" y="2716685"/>
            <a:ext cx="21971002" cy="1060057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600"/>
              </a:spcBef>
              <a:defRPr sz="5000"/>
            </a:pPr>
            <a:r>
              <a:t>Read and write the raw (binary) representation of C structs</a:t>
            </a:r>
          </a:p>
          <a:p>
            <a:pPr lvl="1" marL="1191490" indent="-581890">
              <a:spcBef>
                <a:spcPts val="3600"/>
              </a:spcBef>
              <a:defRPr sz="4200"/>
            </a:pPr>
            <a:r>
              <a:t>Fragile: In real life, would need to ensure this representation never changes, lest the data be corrupted nonsense when we read it back in</a:t>
            </a:r>
          </a:p>
          <a:p>
            <a:pPr lvl="2" marL="1801090" indent="-581890">
              <a:spcBef>
                <a:spcPts val="3600"/>
              </a:spcBef>
              <a:defRPr sz="4200"/>
            </a:pPr>
            <a:r>
              <a:t>Could introduce versioning; then we’re stuck with different v1, v2, … structs</a:t>
            </a:r>
          </a:p>
          <a:p>
            <a:pPr lvl="2" marL="1801090" indent="-581890">
              <a:spcBef>
                <a:spcPts val="3600"/>
              </a:spcBef>
              <a:defRPr sz="4200"/>
            </a:pPr>
            <a:r>
              <a:t>If space and time efficiency are less of a concern, a modern approach is text-based serialization (JSON, XML, …)</a:t>
            </a:r>
          </a:p>
          <a:p>
            <a:pPr lvl="2" marL="1801090" indent="-581890">
              <a:spcBef>
                <a:spcPts val="3600"/>
              </a:spcBef>
              <a:defRPr sz="4200"/>
            </a:pPr>
            <a:r>
              <a:t>Still a useful exercise!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